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CCFF"/>
    <a:srgbClr val="FFD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0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7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7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2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2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0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1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6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1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9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9706" y="1322706"/>
            <a:ext cx="3818936" cy="3004762"/>
          </a:xfrm>
        </p:spPr>
        <p:txBody>
          <a:bodyPr anchor="ctr">
            <a:normAutofit fontScale="90000"/>
          </a:bodyPr>
          <a:lstStyle/>
          <a:p>
            <a:r>
              <a:rPr lang="en-US" spc="0" dirty="0" err="1">
                <a:ln w="0"/>
                <a:solidFill>
                  <a:srgbClr val="CC00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Dete</a:t>
            </a:r>
            <a:r>
              <a:rPr lang="en-US" spc="0" dirty="0">
                <a:ln w="0"/>
                <a:solidFill>
                  <a:srgbClr val="CC00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je </a:t>
            </a:r>
            <a:r>
              <a:rPr lang="en-US" spc="0" dirty="0" err="1">
                <a:ln w="0"/>
                <a:solidFill>
                  <a:srgbClr val="CC00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dete</a:t>
            </a:r>
            <a:r>
              <a:rPr lang="en-US" spc="0" dirty="0">
                <a:ln w="0"/>
                <a:solidFill>
                  <a:srgbClr val="CC00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da </a:t>
            </a:r>
            <a:r>
              <a:rPr lang="en-US" spc="0" dirty="0" err="1">
                <a:ln w="0"/>
                <a:solidFill>
                  <a:srgbClr val="CC00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ga</a:t>
            </a:r>
            <a:r>
              <a:rPr lang="en-US" spc="0" dirty="0">
                <a:ln w="0"/>
                <a:solidFill>
                  <a:srgbClr val="CC00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pc="0" dirty="0" err="1">
                <a:ln w="0"/>
                <a:solidFill>
                  <a:srgbClr val="CC00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volite</a:t>
            </a:r>
            <a:r>
              <a:rPr lang="en-US" spc="0" dirty="0">
                <a:ln w="0"/>
                <a:solidFill>
                  <a:srgbClr val="CC00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pc="0" dirty="0" err="1">
                <a:ln w="0"/>
                <a:solidFill>
                  <a:srgbClr val="CC00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pc="0" dirty="0">
                <a:ln w="0"/>
                <a:solidFill>
                  <a:srgbClr val="CC00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pc="0" dirty="0" err="1">
                <a:ln w="0"/>
                <a:solidFill>
                  <a:srgbClr val="CC00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razumete</a:t>
            </a:r>
            <a:r>
              <a:rPr lang="en-US" spc="0" dirty="0">
                <a:ln w="0"/>
                <a:solidFill>
                  <a:srgbClr val="CC0099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3833" y="491320"/>
            <a:ext cx="6005016" cy="23337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/>
            <a:endParaRPr lang="en-US" dirty="0"/>
          </a:p>
          <a:p>
            <a:pPr algn="ctr"/>
            <a:r>
              <a:rPr lang="en-US" sz="80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Franklin Gothic Medium"/>
                <a:ea typeface="Batang"/>
                <a:cs typeface="Calibri Light"/>
              </a:rPr>
              <a:t>D</a:t>
            </a:r>
            <a:r>
              <a:rPr lang="en-US" sz="8000" dirty="0" err="1">
                <a:solidFill>
                  <a:srgbClr val="C00000"/>
                </a:solidFill>
                <a:latin typeface="Franklin Gothic Medium"/>
                <a:ea typeface="Batang"/>
                <a:cs typeface="Calibri Light"/>
              </a:rPr>
              <a:t>e</a:t>
            </a:r>
            <a:r>
              <a:rPr lang="en-US" sz="8000" dirty="0" err="1">
                <a:solidFill>
                  <a:srgbClr val="FF0000"/>
                </a:solidFill>
                <a:latin typeface="Franklin Gothic Medium"/>
                <a:ea typeface="Batang"/>
                <a:cs typeface="Calibri Light"/>
              </a:rPr>
              <a:t>č</a:t>
            </a:r>
            <a:r>
              <a:rPr lang="en-US" sz="8000" dirty="0" err="1">
                <a:solidFill>
                  <a:srgbClr val="FFC000"/>
                </a:solidFill>
                <a:latin typeface="Franklin Gothic Medium"/>
                <a:ea typeface="Batang"/>
                <a:cs typeface="Calibri Light"/>
              </a:rPr>
              <a:t>i</a:t>
            </a:r>
            <a:r>
              <a:rPr lang="en-US" sz="8000" dirty="0" err="1">
                <a:solidFill>
                  <a:srgbClr val="FFDA75"/>
                </a:solidFill>
                <a:latin typeface="Franklin Gothic Medium"/>
                <a:ea typeface="Batang"/>
                <a:cs typeface="Calibri Light"/>
              </a:rPr>
              <a:t>j</a:t>
            </a:r>
            <a:r>
              <a:rPr lang="en-US" sz="8000" dirty="0" err="1">
                <a:solidFill>
                  <a:srgbClr val="FFFF00"/>
                </a:solidFill>
                <a:latin typeface="Franklin Gothic Medium"/>
                <a:ea typeface="Batang"/>
                <a:cs typeface="Calibri Light"/>
              </a:rPr>
              <a:t>a</a:t>
            </a:r>
            <a:r>
              <a:rPr lang="en-US" sz="8000" dirty="0">
                <a:latin typeface="Franklin Gothic Medium"/>
                <a:ea typeface="Batang"/>
                <a:cs typeface="Calibri Light"/>
              </a:rPr>
              <a:t> </a:t>
            </a:r>
            <a:r>
              <a:rPr lang="en-US" sz="8000" dirty="0" err="1">
                <a:solidFill>
                  <a:srgbClr val="92D050"/>
                </a:solidFill>
                <a:latin typeface="Franklin Gothic Medium"/>
                <a:ea typeface="Batang"/>
                <a:cs typeface="Calibri Light"/>
              </a:rPr>
              <a:t>p</a:t>
            </a:r>
            <a:r>
              <a:rPr lang="en-US" sz="8000" dirty="0" err="1">
                <a:solidFill>
                  <a:srgbClr val="00B050"/>
                </a:solidFill>
                <a:latin typeface="Franklin Gothic Medium"/>
                <a:ea typeface="Batang"/>
                <a:cs typeface="Calibri Light"/>
              </a:rPr>
              <a:t>r</a:t>
            </a:r>
            <a:r>
              <a:rPr lang="en-US" sz="8000" dirty="0" err="1">
                <a:solidFill>
                  <a:srgbClr val="00B0F0"/>
                </a:solidFill>
                <a:latin typeface="Franklin Gothic Medium"/>
                <a:ea typeface="Batang"/>
                <a:cs typeface="Calibri Light"/>
              </a:rPr>
              <a:t>a</a:t>
            </a:r>
            <a:r>
              <a:rPr lang="en-US" sz="8000" dirty="0" err="1">
                <a:solidFill>
                  <a:srgbClr val="002060"/>
                </a:solidFill>
                <a:latin typeface="Franklin Gothic Medium"/>
                <a:ea typeface="Batang"/>
                <a:cs typeface="Calibri Light"/>
              </a:rPr>
              <a:t>v</a:t>
            </a:r>
            <a:r>
              <a:rPr lang="en-US" sz="8000" dirty="0" err="1">
                <a:solidFill>
                  <a:srgbClr val="7030A0"/>
                </a:solidFill>
                <a:latin typeface="Franklin Gothic Medium"/>
                <a:ea typeface="Batang"/>
                <a:cs typeface="Calibri Light"/>
              </a:rPr>
              <a:t>a</a:t>
            </a:r>
            <a:endParaRPr lang="en-US" sz="8000" dirty="0">
              <a:solidFill>
                <a:srgbClr val="7030A0"/>
              </a:solidFill>
              <a:latin typeface="Franklin Gothic Medium"/>
              <a:ea typeface="Batang"/>
              <a:cs typeface="Calibri Light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6" y="3650081"/>
            <a:ext cx="5668166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CAB4C-21C9-4FEB-8595-52F42B74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535" y="802624"/>
            <a:ext cx="10333075" cy="623377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err="1"/>
              <a:t>Права</a:t>
            </a:r>
            <a:r>
              <a:rPr lang="en-US" b="0"/>
              <a:t> </a:t>
            </a:r>
            <a:r>
              <a:rPr lang="en-US" b="0" err="1"/>
              <a:t>детета</a:t>
            </a:r>
            <a:r>
              <a:rPr lang="en-US" b="0"/>
              <a:t> и </a:t>
            </a:r>
            <a:r>
              <a:rPr lang="en-US" b="0" err="1"/>
              <a:t>ученика</a:t>
            </a:r>
            <a:endParaRPr lang="en-US" err="1"/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27DD2-1450-4C52-879F-B5B096892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254" y="867222"/>
            <a:ext cx="11512018" cy="517919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endParaRPr lang="en-US" sz="2000" b="0"/>
          </a:p>
          <a:p>
            <a:r>
              <a:rPr lang="en-US" sz="2000" b="0" err="1">
                <a:ea typeface="+mn-lt"/>
                <a:cs typeface="+mn-lt"/>
              </a:rPr>
              <a:t>Права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детета</a:t>
            </a:r>
            <a:r>
              <a:rPr lang="en-US" sz="2000" b="0">
                <a:ea typeface="+mn-lt"/>
                <a:cs typeface="+mn-lt"/>
              </a:rPr>
              <a:t> и </a:t>
            </a:r>
            <a:r>
              <a:rPr lang="en-US" sz="2000" b="0" err="1">
                <a:ea typeface="+mn-lt"/>
                <a:cs typeface="+mn-lt"/>
              </a:rPr>
              <a:t>ученика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остварују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се</a:t>
            </a:r>
            <a:r>
              <a:rPr lang="en-US" sz="2000" b="0">
                <a:ea typeface="+mn-lt"/>
                <a:cs typeface="+mn-lt"/>
              </a:rPr>
              <a:t> у </a:t>
            </a:r>
            <a:r>
              <a:rPr lang="en-US" sz="2000" b="0" err="1">
                <a:ea typeface="+mn-lt"/>
                <a:cs typeface="+mn-lt"/>
              </a:rPr>
              <a:t>складу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са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потврђеним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међународним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уговорима</a:t>
            </a:r>
            <a:r>
              <a:rPr lang="en-US" sz="2000" b="0">
                <a:ea typeface="+mn-lt"/>
                <a:cs typeface="+mn-lt"/>
              </a:rPr>
              <a:t>, </a:t>
            </a:r>
            <a:r>
              <a:rPr lang="en-US" sz="2000" b="0" err="1">
                <a:ea typeface="+mn-lt"/>
                <a:cs typeface="+mn-lt"/>
              </a:rPr>
              <a:t>овим</a:t>
            </a:r>
            <a:r>
              <a:rPr lang="en-US" sz="2000" b="0">
                <a:ea typeface="+mn-lt"/>
                <a:cs typeface="+mn-lt"/>
              </a:rPr>
              <a:t> и </a:t>
            </a:r>
            <a:r>
              <a:rPr lang="en-US" sz="2000" b="0" err="1">
                <a:ea typeface="+mn-lt"/>
                <a:cs typeface="+mn-lt"/>
              </a:rPr>
              <a:t>другим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законима</a:t>
            </a:r>
            <a:r>
              <a:rPr lang="en-US" sz="2000" b="0">
                <a:ea typeface="+mn-lt"/>
                <a:cs typeface="+mn-lt"/>
              </a:rPr>
              <a:t>.</a:t>
            </a:r>
            <a:endParaRPr lang="en-US" sz="2000"/>
          </a:p>
          <a:p>
            <a:r>
              <a:rPr lang="en-US" sz="2000" b="0" err="1">
                <a:ea typeface="+mn-lt"/>
                <a:cs typeface="+mn-lt"/>
              </a:rPr>
              <a:t>Установа</a:t>
            </a:r>
            <a:r>
              <a:rPr lang="en-US" sz="2000" b="0">
                <a:ea typeface="+mn-lt"/>
                <a:cs typeface="+mn-lt"/>
              </a:rPr>
              <a:t>, </a:t>
            </a:r>
            <a:r>
              <a:rPr lang="en-US" sz="2000" b="0" err="1">
                <a:ea typeface="+mn-lt"/>
                <a:cs typeface="+mn-lt"/>
              </a:rPr>
              <a:t>односно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запослени</a:t>
            </a:r>
            <a:r>
              <a:rPr lang="en-US" sz="2000" b="0">
                <a:ea typeface="+mn-lt"/>
                <a:cs typeface="+mn-lt"/>
              </a:rPr>
              <a:t> у </a:t>
            </a:r>
            <a:r>
              <a:rPr lang="en-US" sz="2000" b="0" err="1">
                <a:ea typeface="+mn-lt"/>
                <a:cs typeface="+mn-lt"/>
              </a:rPr>
              <a:t>установи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дужни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су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да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обезбеде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остваривање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права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детета</a:t>
            </a:r>
            <a:r>
              <a:rPr lang="en-US" sz="2000" b="0">
                <a:ea typeface="+mn-lt"/>
                <a:cs typeface="+mn-lt"/>
              </a:rPr>
              <a:t> и </a:t>
            </a:r>
            <a:r>
              <a:rPr lang="en-US" sz="2000" b="0" err="1">
                <a:ea typeface="+mn-lt"/>
                <a:cs typeface="+mn-lt"/>
              </a:rPr>
              <a:t>ученика</a:t>
            </a:r>
            <a:r>
              <a:rPr lang="en-US" sz="2000" b="0">
                <a:ea typeface="+mn-lt"/>
                <a:cs typeface="+mn-lt"/>
              </a:rPr>
              <a:t>, а </a:t>
            </a:r>
            <a:r>
              <a:rPr lang="en-US" sz="2000" b="0" err="1">
                <a:ea typeface="+mn-lt"/>
                <a:cs typeface="+mn-lt"/>
              </a:rPr>
              <a:t>нарочито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право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на</a:t>
            </a:r>
            <a:r>
              <a:rPr lang="en-US" sz="2000" b="0">
                <a:ea typeface="+mn-lt"/>
                <a:cs typeface="+mn-lt"/>
              </a:rPr>
              <a:t>:</a:t>
            </a:r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 b="0" err="1">
                <a:ea typeface="+mn-lt"/>
                <a:cs typeface="+mn-lt"/>
              </a:rPr>
              <a:t>квалитетан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образовно-васпитни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рад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који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обезбеђује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остваривање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принципа</a:t>
            </a:r>
            <a:r>
              <a:rPr lang="en-US" sz="2000" b="0">
                <a:ea typeface="+mn-lt"/>
                <a:cs typeface="+mn-lt"/>
              </a:rPr>
              <a:t> и </a:t>
            </a:r>
            <a:r>
              <a:rPr lang="en-US" sz="2000" b="0" err="1">
                <a:ea typeface="+mn-lt"/>
                <a:cs typeface="+mn-lt"/>
              </a:rPr>
              <a:t>циљева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из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чл</a:t>
            </a:r>
            <a:r>
              <a:rPr lang="en-US" sz="2000" b="0">
                <a:ea typeface="+mn-lt"/>
                <a:cs typeface="+mn-lt"/>
              </a:rPr>
              <a:t>. 7. и 8. </a:t>
            </a:r>
            <a:r>
              <a:rPr lang="en-US" sz="2000" b="0" err="1">
                <a:ea typeface="+mn-lt"/>
                <a:cs typeface="+mn-lt"/>
              </a:rPr>
              <a:t>овог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закона</a:t>
            </a:r>
            <a:r>
              <a:rPr lang="en-US" sz="2000" b="0">
                <a:ea typeface="+mn-lt"/>
                <a:cs typeface="+mn-lt"/>
              </a:rPr>
              <a:t>;</a:t>
            </a:r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 b="0" err="1">
                <a:ea typeface="+mn-lt"/>
                <a:cs typeface="+mn-lt"/>
              </a:rPr>
              <a:t>уважавање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личности</a:t>
            </a:r>
            <a:r>
              <a:rPr lang="en-US" sz="2000" b="0">
                <a:ea typeface="+mn-lt"/>
                <a:cs typeface="+mn-lt"/>
              </a:rPr>
              <a:t>;</a:t>
            </a:r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 b="0" err="1">
                <a:ea typeface="+mn-lt"/>
                <a:cs typeface="+mn-lt"/>
              </a:rPr>
              <a:t>подршку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за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свестрани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развој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личности</a:t>
            </a:r>
            <a:r>
              <a:rPr lang="en-US" sz="2000" b="0">
                <a:ea typeface="+mn-lt"/>
                <a:cs typeface="+mn-lt"/>
              </a:rPr>
              <a:t>, </a:t>
            </a:r>
            <a:r>
              <a:rPr lang="en-US" sz="2000" b="0" err="1">
                <a:ea typeface="+mn-lt"/>
                <a:cs typeface="+mn-lt"/>
              </a:rPr>
              <a:t>подршку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за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посебно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исказане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таленте</a:t>
            </a:r>
            <a:r>
              <a:rPr lang="en-US" sz="2000" b="0">
                <a:ea typeface="+mn-lt"/>
                <a:cs typeface="+mn-lt"/>
              </a:rPr>
              <a:t> и </a:t>
            </a:r>
            <a:r>
              <a:rPr lang="en-US" sz="2000" b="0" err="1">
                <a:ea typeface="+mn-lt"/>
                <a:cs typeface="+mn-lt"/>
              </a:rPr>
              <a:t>њихову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афирмацију</a:t>
            </a:r>
            <a:r>
              <a:rPr lang="en-US" sz="2000" b="0">
                <a:ea typeface="+mn-lt"/>
                <a:cs typeface="+mn-lt"/>
              </a:rPr>
              <a:t>;</a:t>
            </a:r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 b="0" err="1">
                <a:ea typeface="+mn-lt"/>
                <a:cs typeface="+mn-lt"/>
              </a:rPr>
              <a:t>заштиту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од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дискриминације</a:t>
            </a:r>
            <a:r>
              <a:rPr lang="en-US" sz="2000" b="0">
                <a:ea typeface="+mn-lt"/>
                <a:cs typeface="+mn-lt"/>
              </a:rPr>
              <a:t>, </a:t>
            </a:r>
            <a:r>
              <a:rPr lang="en-US" sz="2000" b="0" err="1">
                <a:ea typeface="+mn-lt"/>
                <a:cs typeface="+mn-lt"/>
              </a:rPr>
              <a:t>насиља</a:t>
            </a:r>
            <a:r>
              <a:rPr lang="en-US" sz="2000" b="0">
                <a:ea typeface="+mn-lt"/>
                <a:cs typeface="+mn-lt"/>
              </a:rPr>
              <a:t>, </a:t>
            </a:r>
            <a:r>
              <a:rPr lang="en-US" sz="2000" b="0" err="1">
                <a:ea typeface="+mn-lt"/>
                <a:cs typeface="+mn-lt"/>
              </a:rPr>
              <a:t>злостављања</a:t>
            </a:r>
            <a:r>
              <a:rPr lang="en-US" sz="2000" b="0">
                <a:ea typeface="+mn-lt"/>
                <a:cs typeface="+mn-lt"/>
              </a:rPr>
              <a:t> и </a:t>
            </a:r>
            <a:r>
              <a:rPr lang="en-US" sz="2000" b="0" err="1">
                <a:ea typeface="+mn-lt"/>
                <a:cs typeface="+mn-lt"/>
              </a:rPr>
              <a:t>занемаривања</a:t>
            </a:r>
            <a:r>
              <a:rPr lang="en-US" sz="2000" b="0">
                <a:ea typeface="+mn-lt"/>
                <a:cs typeface="+mn-lt"/>
              </a:rPr>
              <a:t>;</a:t>
            </a:r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 b="0" err="1">
                <a:ea typeface="+mn-lt"/>
                <a:cs typeface="+mn-lt"/>
              </a:rPr>
              <a:t>благовремену</a:t>
            </a:r>
            <a:r>
              <a:rPr lang="en-US" sz="2000" b="0">
                <a:ea typeface="+mn-lt"/>
                <a:cs typeface="+mn-lt"/>
              </a:rPr>
              <a:t> и </a:t>
            </a:r>
            <a:r>
              <a:rPr lang="en-US" sz="2000" b="0" err="1">
                <a:ea typeface="+mn-lt"/>
                <a:cs typeface="+mn-lt"/>
              </a:rPr>
              <a:t>потпуну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информацију</a:t>
            </a:r>
            <a:r>
              <a:rPr lang="en-US" sz="2000" b="0">
                <a:ea typeface="+mn-lt"/>
                <a:cs typeface="+mn-lt"/>
              </a:rPr>
              <a:t> о </a:t>
            </a:r>
            <a:r>
              <a:rPr lang="en-US" sz="2000" b="0" err="1">
                <a:ea typeface="+mn-lt"/>
                <a:cs typeface="+mn-lt"/>
              </a:rPr>
              <a:t>питањима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од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значаја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за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образовање</a:t>
            </a:r>
            <a:r>
              <a:rPr lang="en-US" sz="2000" b="0">
                <a:ea typeface="+mn-lt"/>
                <a:cs typeface="+mn-lt"/>
              </a:rPr>
              <a:t> и </a:t>
            </a:r>
            <a:r>
              <a:rPr lang="en-US" sz="2000" b="0" err="1">
                <a:ea typeface="+mn-lt"/>
                <a:cs typeface="+mn-lt"/>
              </a:rPr>
              <a:t>васпитање</a:t>
            </a:r>
            <a:r>
              <a:rPr lang="en-US" sz="2000" b="0">
                <a:ea typeface="+mn-lt"/>
                <a:cs typeface="+mn-lt"/>
              </a:rPr>
              <a:t>;</a:t>
            </a:r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 b="0" err="1">
                <a:ea typeface="+mn-lt"/>
                <a:cs typeface="+mn-lt"/>
              </a:rPr>
              <a:t>информације</a:t>
            </a:r>
            <a:r>
              <a:rPr lang="en-US" sz="2000" b="0">
                <a:ea typeface="+mn-lt"/>
                <a:cs typeface="+mn-lt"/>
              </a:rPr>
              <a:t> о </a:t>
            </a:r>
            <a:r>
              <a:rPr lang="en-US" sz="2000" b="0" err="1">
                <a:ea typeface="+mn-lt"/>
                <a:cs typeface="+mn-lt"/>
              </a:rPr>
              <a:t>правима</a:t>
            </a:r>
            <a:r>
              <a:rPr lang="en-US" sz="2000" b="0">
                <a:ea typeface="+mn-lt"/>
                <a:cs typeface="+mn-lt"/>
              </a:rPr>
              <a:t> и </a:t>
            </a:r>
            <a:r>
              <a:rPr lang="en-US" sz="2000" b="0" err="1">
                <a:ea typeface="+mn-lt"/>
                <a:cs typeface="+mn-lt"/>
              </a:rPr>
              <a:t>обавезама</a:t>
            </a:r>
            <a:r>
              <a:rPr lang="en-US" sz="2000" b="0">
                <a:ea typeface="+mn-lt"/>
                <a:cs typeface="+mn-lt"/>
              </a:rPr>
              <a:t>;</a:t>
            </a:r>
            <a:endParaRPr lang="en-US" sz="1800"/>
          </a:p>
          <a:p>
            <a:pPr marL="285750" indent="-285750">
              <a:buFont typeface="Arial"/>
              <a:buChar char="•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919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D4E13-BCF5-44FD-9971-A8CC060CC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846648" y="218303"/>
            <a:ext cx="8507151" cy="339906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6E9E9-7A5F-4C4A-8765-FCC53A858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1197902"/>
            <a:ext cx="10333074" cy="382772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b="0" err="1">
                <a:ea typeface="+mn-lt"/>
                <a:cs typeface="+mn-lt"/>
              </a:rPr>
              <a:t>учествовање</a:t>
            </a:r>
            <a:r>
              <a:rPr lang="en-US" b="0">
                <a:ea typeface="+mn-lt"/>
                <a:cs typeface="+mn-lt"/>
              </a:rPr>
              <a:t> у </a:t>
            </a:r>
            <a:r>
              <a:rPr lang="en-US" b="0" err="1">
                <a:ea typeface="+mn-lt"/>
                <a:cs typeface="+mn-lt"/>
              </a:rPr>
              <a:t>раду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органа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школе</a:t>
            </a:r>
            <a:r>
              <a:rPr lang="en-US" b="0">
                <a:ea typeface="+mn-lt"/>
                <a:cs typeface="+mn-lt"/>
              </a:rPr>
              <a:t>, у </a:t>
            </a:r>
            <a:r>
              <a:rPr lang="en-US" b="0" err="1">
                <a:ea typeface="+mn-lt"/>
                <a:cs typeface="+mn-lt"/>
              </a:rPr>
              <a:t>складу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са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овим</a:t>
            </a:r>
            <a:r>
              <a:rPr lang="en-US" b="0">
                <a:ea typeface="+mn-lt"/>
                <a:cs typeface="+mn-lt"/>
              </a:rPr>
              <a:t> и </a:t>
            </a:r>
            <a:r>
              <a:rPr lang="en-US" b="0" err="1">
                <a:ea typeface="+mn-lt"/>
                <a:cs typeface="+mn-lt"/>
              </a:rPr>
              <a:t>посебним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законом</a:t>
            </a:r>
            <a:r>
              <a:rPr lang="en-US" b="0">
                <a:ea typeface="+mn-lt"/>
                <a:cs typeface="+mn-lt"/>
              </a:rPr>
              <a:t>;</a:t>
            </a:r>
          </a:p>
          <a:p>
            <a:pPr marL="285750" indent="-285750">
              <a:buFont typeface="Arial,Sans-Serif"/>
              <a:buChar char="•"/>
            </a:pPr>
            <a:r>
              <a:rPr lang="en-US" b="0" err="1">
                <a:ea typeface="+mn-lt"/>
                <a:cs typeface="+mn-lt"/>
              </a:rPr>
              <a:t>слободу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удруживања</a:t>
            </a:r>
            <a:r>
              <a:rPr lang="en-US" b="0">
                <a:ea typeface="+mn-lt"/>
                <a:cs typeface="+mn-lt"/>
              </a:rPr>
              <a:t> у </a:t>
            </a:r>
            <a:r>
              <a:rPr lang="en-US" b="0" err="1">
                <a:ea typeface="+mn-lt"/>
                <a:cs typeface="+mn-lt"/>
              </a:rPr>
              <a:t>различите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групе</a:t>
            </a:r>
            <a:r>
              <a:rPr lang="en-US" b="0">
                <a:ea typeface="+mn-lt"/>
                <a:cs typeface="+mn-lt"/>
              </a:rPr>
              <a:t>, </a:t>
            </a:r>
            <a:r>
              <a:rPr lang="en-US" b="0" err="1">
                <a:ea typeface="+mn-lt"/>
                <a:cs typeface="+mn-lt"/>
              </a:rPr>
              <a:t>клубове</a:t>
            </a:r>
            <a:r>
              <a:rPr lang="en-US" b="0">
                <a:ea typeface="+mn-lt"/>
                <a:cs typeface="+mn-lt"/>
              </a:rPr>
              <a:t> и </a:t>
            </a:r>
            <a:r>
              <a:rPr lang="en-US" b="0" err="1">
                <a:ea typeface="+mn-lt"/>
                <a:cs typeface="+mn-lt"/>
              </a:rPr>
              <a:t>организовање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ученичког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парламента</a:t>
            </a:r>
            <a:r>
              <a:rPr lang="en-US" b="0">
                <a:ea typeface="+mn-lt"/>
                <a:cs typeface="+mn-lt"/>
              </a:rPr>
              <a:t>;</a:t>
            </a:r>
          </a:p>
          <a:p>
            <a:pPr marL="285750" indent="-285750">
              <a:buFont typeface="Arial,Sans-Serif"/>
              <a:buChar char="•"/>
            </a:pPr>
            <a:r>
              <a:rPr lang="en-US" b="0" err="1">
                <a:ea typeface="+mn-lt"/>
                <a:cs typeface="+mn-lt"/>
              </a:rPr>
              <a:t>јавност</a:t>
            </a:r>
            <a:r>
              <a:rPr lang="en-US" b="0">
                <a:ea typeface="+mn-lt"/>
                <a:cs typeface="+mn-lt"/>
              </a:rPr>
              <a:t> и </a:t>
            </a:r>
            <a:r>
              <a:rPr lang="en-US" b="0" err="1">
                <a:ea typeface="+mn-lt"/>
                <a:cs typeface="+mn-lt"/>
              </a:rPr>
              <a:t>образложење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оцене</a:t>
            </a:r>
            <a:r>
              <a:rPr lang="en-US" b="0">
                <a:ea typeface="+mn-lt"/>
                <a:cs typeface="+mn-lt"/>
              </a:rPr>
              <a:t> и </a:t>
            </a:r>
            <a:r>
              <a:rPr lang="en-US" b="0" err="1">
                <a:ea typeface="+mn-lt"/>
                <a:cs typeface="+mn-lt"/>
              </a:rPr>
              <a:t>подношење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приговора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на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оцену</a:t>
            </a:r>
            <a:r>
              <a:rPr lang="en-US" b="0">
                <a:ea typeface="+mn-lt"/>
                <a:cs typeface="+mn-lt"/>
              </a:rPr>
              <a:t> и </a:t>
            </a:r>
            <a:r>
              <a:rPr lang="en-US" b="0" err="1">
                <a:ea typeface="+mn-lt"/>
                <a:cs typeface="+mn-lt"/>
              </a:rPr>
              <a:t>испит</a:t>
            </a:r>
            <a:r>
              <a:rPr lang="en-US" b="0">
                <a:ea typeface="+mn-lt"/>
                <a:cs typeface="+mn-lt"/>
              </a:rPr>
              <a:t>;</a:t>
            </a:r>
          </a:p>
          <a:p>
            <a:pPr marL="285750" indent="-285750">
              <a:buFont typeface="Arial,Sans-Serif"/>
              <a:buChar char="•"/>
            </a:pPr>
            <a:r>
              <a:rPr lang="en-US" b="0" err="1">
                <a:ea typeface="+mn-lt"/>
                <a:cs typeface="+mn-lt"/>
              </a:rPr>
              <a:t>покретање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иницијативе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за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преиспитивање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одговорности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учесника</a:t>
            </a:r>
            <a:r>
              <a:rPr lang="en-US" b="0">
                <a:ea typeface="+mn-lt"/>
                <a:cs typeface="+mn-lt"/>
              </a:rPr>
              <a:t> у </a:t>
            </a:r>
            <a:r>
              <a:rPr lang="en-US" b="0" err="1">
                <a:ea typeface="+mn-lt"/>
                <a:cs typeface="+mn-lt"/>
              </a:rPr>
              <a:t>образовно-васпитном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процесу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уколико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права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из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става</a:t>
            </a:r>
            <a:r>
              <a:rPr lang="en-US" b="0">
                <a:ea typeface="+mn-lt"/>
                <a:cs typeface="+mn-lt"/>
              </a:rPr>
              <a:t> 2. </a:t>
            </a:r>
            <a:r>
              <a:rPr lang="en-US" b="0" err="1">
                <a:ea typeface="+mn-lt"/>
                <a:cs typeface="+mn-lt"/>
              </a:rPr>
              <a:t>тач</a:t>
            </a:r>
            <a:r>
              <a:rPr lang="en-US" b="0">
                <a:ea typeface="+mn-lt"/>
                <a:cs typeface="+mn-lt"/>
              </a:rPr>
              <a:t>. 1)-9) </a:t>
            </a:r>
            <a:r>
              <a:rPr lang="en-US" b="0" err="1">
                <a:ea typeface="+mn-lt"/>
                <a:cs typeface="+mn-lt"/>
              </a:rPr>
              <a:t>овог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члана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нису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остварена</a:t>
            </a:r>
            <a:r>
              <a:rPr lang="en-US" b="0">
                <a:ea typeface="+mn-lt"/>
                <a:cs typeface="+mn-lt"/>
              </a:rPr>
              <a:t>;</a:t>
            </a:r>
          </a:p>
          <a:p>
            <a:pPr marL="285750" indent="-285750">
              <a:buFont typeface="Arial,Sans-Serif"/>
              <a:buChar char="•"/>
            </a:pPr>
            <a:r>
              <a:rPr lang="en-US" b="0" err="1">
                <a:ea typeface="+mn-lt"/>
                <a:cs typeface="+mn-lt"/>
              </a:rPr>
              <a:t>заштиту</a:t>
            </a:r>
            <a:r>
              <a:rPr lang="en-US" b="0">
                <a:ea typeface="+mn-lt"/>
                <a:cs typeface="+mn-lt"/>
              </a:rPr>
              <a:t> и </a:t>
            </a:r>
            <a:r>
              <a:rPr lang="en-US" b="0" err="1">
                <a:ea typeface="+mn-lt"/>
                <a:cs typeface="+mn-lt"/>
              </a:rPr>
              <a:t>правично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поступање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установе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према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детету</a:t>
            </a:r>
            <a:r>
              <a:rPr lang="en-US" b="0">
                <a:ea typeface="+mn-lt"/>
                <a:cs typeface="+mn-lt"/>
              </a:rPr>
              <a:t> и </a:t>
            </a:r>
            <a:r>
              <a:rPr lang="en-US" b="0" err="1">
                <a:ea typeface="+mn-lt"/>
                <a:cs typeface="+mn-lt"/>
              </a:rPr>
              <a:t>ученику</a:t>
            </a:r>
            <a:r>
              <a:rPr lang="en-US" b="0">
                <a:ea typeface="+mn-lt"/>
                <a:cs typeface="+mn-lt"/>
              </a:rPr>
              <a:t>;</a:t>
            </a:r>
          </a:p>
          <a:p>
            <a:pPr marL="285750" indent="-285750">
              <a:buFont typeface="Arial,Sans-Serif"/>
              <a:buChar char="•"/>
            </a:pPr>
            <a:r>
              <a:rPr lang="en-US" b="0" err="1">
                <a:ea typeface="+mn-lt"/>
                <a:cs typeface="+mn-lt"/>
              </a:rPr>
              <a:t>стипендију</a:t>
            </a:r>
            <a:r>
              <a:rPr lang="en-US" b="0">
                <a:ea typeface="+mn-lt"/>
                <a:cs typeface="+mn-lt"/>
              </a:rPr>
              <a:t>, </a:t>
            </a:r>
            <a:r>
              <a:rPr lang="en-US" b="0" err="1">
                <a:ea typeface="+mn-lt"/>
                <a:cs typeface="+mn-lt"/>
              </a:rPr>
              <a:t>кредит</a:t>
            </a:r>
            <a:r>
              <a:rPr lang="en-US" b="0">
                <a:ea typeface="+mn-lt"/>
                <a:cs typeface="+mn-lt"/>
              </a:rPr>
              <a:t>, </a:t>
            </a:r>
            <a:r>
              <a:rPr lang="en-US" b="0" err="1">
                <a:ea typeface="+mn-lt"/>
                <a:cs typeface="+mn-lt"/>
              </a:rPr>
              <a:t>смештај</a:t>
            </a:r>
            <a:r>
              <a:rPr lang="en-US" b="0">
                <a:ea typeface="+mn-lt"/>
                <a:cs typeface="+mn-lt"/>
              </a:rPr>
              <a:t> и </a:t>
            </a:r>
            <a:r>
              <a:rPr lang="en-US" b="0" err="1">
                <a:ea typeface="+mn-lt"/>
                <a:cs typeface="+mn-lt"/>
              </a:rPr>
              <a:t>исхрану</a:t>
            </a:r>
            <a:r>
              <a:rPr lang="en-US" b="0">
                <a:ea typeface="+mn-lt"/>
                <a:cs typeface="+mn-lt"/>
              </a:rPr>
              <a:t> у </a:t>
            </a:r>
            <a:r>
              <a:rPr lang="en-US" b="0" err="1">
                <a:ea typeface="+mn-lt"/>
                <a:cs typeface="+mn-lt"/>
              </a:rPr>
              <a:t>дому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ученика</a:t>
            </a:r>
            <a:r>
              <a:rPr lang="en-US" b="0">
                <a:ea typeface="+mn-lt"/>
                <a:cs typeface="+mn-lt"/>
              </a:rPr>
              <a:t>, у </a:t>
            </a:r>
            <a:r>
              <a:rPr lang="en-US" b="0" err="1">
                <a:ea typeface="+mn-lt"/>
                <a:cs typeface="+mn-lt"/>
              </a:rPr>
              <a:t>складу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са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посебним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законом</a:t>
            </a:r>
            <a:r>
              <a:rPr lang="en-US" b="0">
                <a:ea typeface="+mn-lt"/>
                <a:cs typeface="+mn-lt"/>
              </a:rPr>
              <a:t>;</a:t>
            </a:r>
          </a:p>
          <a:p>
            <a:pPr marL="285750" indent="-285750">
              <a:buFont typeface="Arial,Sans-Serif"/>
              <a:buChar char="•"/>
            </a:pPr>
            <a:r>
              <a:rPr lang="en-US" b="0" err="1">
                <a:ea typeface="+mn-lt"/>
                <a:cs typeface="+mn-lt"/>
              </a:rPr>
              <a:t>друга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права</a:t>
            </a:r>
            <a:r>
              <a:rPr lang="en-US" b="0">
                <a:ea typeface="+mn-lt"/>
                <a:cs typeface="+mn-lt"/>
              </a:rPr>
              <a:t> у </a:t>
            </a:r>
            <a:r>
              <a:rPr lang="en-US" b="0" err="1">
                <a:ea typeface="+mn-lt"/>
                <a:cs typeface="+mn-lt"/>
              </a:rPr>
              <a:t>области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образовања</a:t>
            </a:r>
            <a:r>
              <a:rPr lang="en-US" b="0">
                <a:ea typeface="+mn-lt"/>
                <a:cs typeface="+mn-lt"/>
              </a:rPr>
              <a:t> и </a:t>
            </a:r>
            <a:r>
              <a:rPr lang="en-US" b="0" err="1">
                <a:ea typeface="+mn-lt"/>
                <a:cs typeface="+mn-lt"/>
              </a:rPr>
              <a:t>васпитања</a:t>
            </a:r>
            <a:r>
              <a:rPr lang="en-US" b="0">
                <a:ea typeface="+mn-lt"/>
                <a:cs typeface="+mn-lt"/>
              </a:rPr>
              <a:t>, у </a:t>
            </a:r>
            <a:r>
              <a:rPr lang="en-US" b="0" err="1">
                <a:ea typeface="+mn-lt"/>
                <a:cs typeface="+mn-lt"/>
              </a:rPr>
              <a:t>складу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са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законом</a:t>
            </a:r>
            <a:r>
              <a:rPr lang="en-US" b="0">
                <a:ea typeface="+mn-lt"/>
                <a:cs typeface="+mn-lt"/>
              </a:rPr>
              <a:t>.</a:t>
            </a:r>
          </a:p>
          <a:p>
            <a:endParaRPr lang="en-US" b="0">
              <a:ea typeface="+mn-lt"/>
              <a:cs typeface="+mn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4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E8D0-E0A8-4A43-9B91-65EA9FCF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903266"/>
            <a:ext cx="10333075" cy="5371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err="1"/>
              <a:t>Обавезе</a:t>
            </a:r>
            <a:r>
              <a:rPr lang="en-US" b="0"/>
              <a:t> </a:t>
            </a:r>
            <a:r>
              <a:rPr lang="en-US" b="0" err="1"/>
              <a:t>ученика</a:t>
            </a:r>
            <a:endParaRPr lang="en-US" err="1"/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67F53-D4F9-4795-B24D-A10B3E0E8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1370430"/>
            <a:ext cx="10850658" cy="38277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0">
                <a:ea typeface="+mn-lt"/>
                <a:cs typeface="+mn-lt"/>
              </a:rPr>
              <a:t>У </a:t>
            </a:r>
            <a:r>
              <a:rPr lang="en-US" sz="2000" b="0" err="1">
                <a:ea typeface="+mn-lt"/>
                <a:cs typeface="+mn-lt"/>
              </a:rPr>
              <a:t>остваривању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својих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права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ученик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не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сме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да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угрожава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друге</a:t>
            </a:r>
            <a:r>
              <a:rPr lang="en-US" sz="2000" b="0">
                <a:ea typeface="+mn-lt"/>
                <a:cs typeface="+mn-lt"/>
              </a:rPr>
              <a:t> у </a:t>
            </a:r>
            <a:r>
              <a:rPr lang="en-US" sz="2000" b="0" err="1">
                <a:ea typeface="+mn-lt"/>
                <a:cs typeface="+mn-lt"/>
              </a:rPr>
              <a:t>остваривању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права</a:t>
            </a:r>
            <a:r>
              <a:rPr lang="en-US" sz="2000" b="0">
                <a:ea typeface="+mn-lt"/>
                <a:cs typeface="+mn-lt"/>
              </a:rPr>
              <a:t>.</a:t>
            </a:r>
            <a:endParaRPr lang="en-US" sz="2000"/>
          </a:p>
          <a:p>
            <a:r>
              <a:rPr lang="en-US" sz="2000" b="0" err="1">
                <a:ea typeface="+mn-lt"/>
                <a:cs typeface="+mn-lt"/>
              </a:rPr>
              <a:t>Ученик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има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обавезу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да</a:t>
            </a:r>
            <a:r>
              <a:rPr lang="en-US" sz="2000" b="0">
                <a:ea typeface="+mn-lt"/>
                <a:cs typeface="+mn-lt"/>
              </a:rPr>
              <a:t>:</a:t>
            </a:r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 b="0" err="1">
                <a:ea typeface="+mn-lt"/>
                <a:cs typeface="+mn-lt"/>
              </a:rPr>
              <a:t>редовно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похађа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наставу</a:t>
            </a:r>
            <a:r>
              <a:rPr lang="en-US" sz="2000" b="0">
                <a:ea typeface="+mn-lt"/>
                <a:cs typeface="+mn-lt"/>
              </a:rPr>
              <a:t> и </a:t>
            </a:r>
            <a:r>
              <a:rPr lang="en-US" sz="2000" b="0" err="1">
                <a:ea typeface="+mn-lt"/>
                <a:cs typeface="+mn-lt"/>
              </a:rPr>
              <a:t>извршава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школске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обавезе</a:t>
            </a:r>
            <a:r>
              <a:rPr lang="en-US" sz="2000" b="0">
                <a:ea typeface="+mn-lt"/>
                <a:cs typeface="+mn-lt"/>
              </a:rPr>
              <a:t>;</a:t>
            </a:r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 b="0" err="1">
                <a:ea typeface="+mn-lt"/>
                <a:cs typeface="+mn-lt"/>
              </a:rPr>
              <a:t>поштује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правила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понашања</a:t>
            </a:r>
            <a:r>
              <a:rPr lang="en-US" sz="2000" b="0">
                <a:ea typeface="+mn-lt"/>
                <a:cs typeface="+mn-lt"/>
              </a:rPr>
              <a:t> у </a:t>
            </a:r>
            <a:r>
              <a:rPr lang="en-US" sz="2000" b="0" err="1">
                <a:ea typeface="+mn-lt"/>
                <a:cs typeface="+mn-lt"/>
              </a:rPr>
              <a:t>школи</a:t>
            </a:r>
            <a:r>
              <a:rPr lang="en-US" sz="2000" b="0">
                <a:ea typeface="+mn-lt"/>
                <a:cs typeface="+mn-lt"/>
              </a:rPr>
              <a:t>, </a:t>
            </a:r>
            <a:r>
              <a:rPr lang="en-US" sz="2000" b="0" err="1">
                <a:ea typeface="+mn-lt"/>
                <a:cs typeface="+mn-lt"/>
              </a:rPr>
              <a:t>одлуке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директора</a:t>
            </a:r>
            <a:r>
              <a:rPr lang="en-US" sz="2000" b="0">
                <a:ea typeface="+mn-lt"/>
                <a:cs typeface="+mn-lt"/>
              </a:rPr>
              <a:t> и </a:t>
            </a:r>
            <a:r>
              <a:rPr lang="en-US" sz="2000" b="0" err="1">
                <a:ea typeface="+mn-lt"/>
                <a:cs typeface="+mn-lt"/>
              </a:rPr>
              <a:t>органа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школе</a:t>
            </a:r>
            <a:r>
              <a:rPr lang="en-US" sz="2000" b="0">
                <a:ea typeface="+mn-lt"/>
                <a:cs typeface="+mn-lt"/>
              </a:rPr>
              <a:t>;</a:t>
            </a:r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 b="0" err="1">
                <a:ea typeface="+mn-lt"/>
                <a:cs typeface="+mn-lt"/>
              </a:rPr>
              <a:t>ради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на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усвајању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знања</a:t>
            </a:r>
            <a:r>
              <a:rPr lang="en-US" sz="2000" b="0">
                <a:ea typeface="+mn-lt"/>
                <a:cs typeface="+mn-lt"/>
              </a:rPr>
              <a:t>, </a:t>
            </a:r>
            <a:r>
              <a:rPr lang="en-US" sz="2000" b="0" err="1">
                <a:ea typeface="+mn-lt"/>
                <a:cs typeface="+mn-lt"/>
              </a:rPr>
              <a:t>вештина</a:t>
            </a:r>
            <a:r>
              <a:rPr lang="en-US" sz="2000" b="0">
                <a:ea typeface="+mn-lt"/>
                <a:cs typeface="+mn-lt"/>
              </a:rPr>
              <a:t> и </a:t>
            </a:r>
            <a:r>
              <a:rPr lang="en-US" sz="2000" b="0" err="1">
                <a:ea typeface="+mn-lt"/>
                <a:cs typeface="+mn-lt"/>
              </a:rPr>
              <a:t>ставова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утврђених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школским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програмом</a:t>
            </a:r>
            <a:r>
              <a:rPr lang="en-US" sz="2000" b="0">
                <a:ea typeface="+mn-lt"/>
                <a:cs typeface="+mn-lt"/>
              </a:rPr>
              <a:t>, </a:t>
            </a:r>
            <a:r>
              <a:rPr lang="en-US" sz="2000" b="0" err="1">
                <a:ea typeface="+mn-lt"/>
                <a:cs typeface="+mn-lt"/>
              </a:rPr>
              <a:t>прати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сопствени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напредак</a:t>
            </a:r>
            <a:r>
              <a:rPr lang="en-US" sz="2000" b="0">
                <a:ea typeface="+mn-lt"/>
                <a:cs typeface="+mn-lt"/>
              </a:rPr>
              <a:t> и </a:t>
            </a:r>
            <a:r>
              <a:rPr lang="en-US" sz="2000" b="0" err="1">
                <a:ea typeface="+mn-lt"/>
                <a:cs typeface="+mn-lt"/>
              </a:rPr>
              <a:t>извештава</a:t>
            </a:r>
            <a:r>
              <a:rPr lang="en-US" sz="2000" b="0">
                <a:ea typeface="+mn-lt"/>
                <a:cs typeface="+mn-lt"/>
              </a:rPr>
              <a:t> о </a:t>
            </a:r>
            <a:r>
              <a:rPr lang="en-US" sz="2000" b="0" err="1">
                <a:ea typeface="+mn-lt"/>
                <a:cs typeface="+mn-lt"/>
              </a:rPr>
              <a:t>томе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наставнике</a:t>
            </a:r>
            <a:r>
              <a:rPr lang="en-US" sz="2000" b="0">
                <a:ea typeface="+mn-lt"/>
                <a:cs typeface="+mn-lt"/>
              </a:rPr>
              <a:t> и </a:t>
            </a:r>
            <a:r>
              <a:rPr lang="en-US" sz="2000" b="0" err="1">
                <a:ea typeface="+mn-lt"/>
                <a:cs typeface="+mn-lt"/>
              </a:rPr>
              <a:t>родитеље</a:t>
            </a:r>
            <a:r>
              <a:rPr lang="en-US" sz="2000" b="0">
                <a:ea typeface="+mn-lt"/>
                <a:cs typeface="+mn-lt"/>
              </a:rPr>
              <a:t>, </a:t>
            </a:r>
            <a:r>
              <a:rPr lang="en-US" sz="2000" b="0" err="1">
                <a:ea typeface="+mn-lt"/>
                <a:cs typeface="+mn-lt"/>
              </a:rPr>
              <a:t>односно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друге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законске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заступнике</a:t>
            </a:r>
            <a:r>
              <a:rPr lang="en-US" sz="2000" b="0">
                <a:ea typeface="+mn-lt"/>
                <a:cs typeface="+mn-lt"/>
              </a:rPr>
              <a:t>;</a:t>
            </a:r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 b="0" err="1">
                <a:ea typeface="+mn-lt"/>
                <a:cs typeface="+mn-lt"/>
              </a:rPr>
              <a:t>не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омета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извођење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наставе</a:t>
            </a:r>
            <a:r>
              <a:rPr lang="en-US" sz="2000" b="0">
                <a:ea typeface="+mn-lt"/>
                <a:cs typeface="+mn-lt"/>
              </a:rPr>
              <a:t> и </a:t>
            </a:r>
            <a:r>
              <a:rPr lang="en-US" sz="2000" b="0" err="1">
                <a:ea typeface="+mn-lt"/>
                <a:cs typeface="+mn-lt"/>
              </a:rPr>
              <a:t>не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напушта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час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без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претходног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одобрења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наставника</a:t>
            </a:r>
            <a:r>
              <a:rPr lang="en-US" sz="2000" b="0">
                <a:ea typeface="+mn-lt"/>
                <a:cs typeface="+mn-lt"/>
              </a:rPr>
              <a:t>;</a:t>
            </a:r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 b="0" err="1">
                <a:ea typeface="+mn-lt"/>
                <a:cs typeface="+mn-lt"/>
              </a:rPr>
              <a:t>поштује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личност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других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ученика</a:t>
            </a:r>
            <a:r>
              <a:rPr lang="en-US" sz="2000" b="0">
                <a:ea typeface="+mn-lt"/>
                <a:cs typeface="+mn-lt"/>
              </a:rPr>
              <a:t>, </a:t>
            </a:r>
            <a:r>
              <a:rPr lang="en-US" sz="2000" b="0" err="1">
                <a:ea typeface="+mn-lt"/>
                <a:cs typeface="+mn-lt"/>
              </a:rPr>
              <a:t>наставника</a:t>
            </a:r>
            <a:r>
              <a:rPr lang="en-US" sz="2000" b="0">
                <a:ea typeface="+mn-lt"/>
                <a:cs typeface="+mn-lt"/>
              </a:rPr>
              <a:t> и </a:t>
            </a:r>
            <a:r>
              <a:rPr lang="en-US" sz="2000" b="0" err="1">
                <a:ea typeface="+mn-lt"/>
                <a:cs typeface="+mn-lt"/>
              </a:rPr>
              <a:t>осталих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запослених</a:t>
            </a:r>
            <a:r>
              <a:rPr lang="en-US" sz="2000" b="0">
                <a:ea typeface="+mn-lt"/>
                <a:cs typeface="+mn-lt"/>
              </a:rPr>
              <a:t> у </a:t>
            </a:r>
            <a:r>
              <a:rPr lang="en-US" sz="2000" b="0" err="1">
                <a:ea typeface="+mn-lt"/>
                <a:cs typeface="+mn-lt"/>
              </a:rPr>
              <a:t>школи</a:t>
            </a:r>
            <a:r>
              <a:rPr lang="en-US" sz="2000" b="0">
                <a:ea typeface="+mn-lt"/>
                <a:cs typeface="+mn-lt"/>
              </a:rPr>
              <a:t>;</a:t>
            </a:r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 b="0" err="1">
                <a:ea typeface="+mn-lt"/>
                <a:cs typeface="+mn-lt"/>
              </a:rPr>
              <a:t>чува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имовину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школе</a:t>
            </a:r>
            <a:r>
              <a:rPr lang="en-US" sz="2000" b="0">
                <a:ea typeface="+mn-lt"/>
                <a:cs typeface="+mn-lt"/>
              </a:rPr>
              <a:t> и </a:t>
            </a:r>
            <a:r>
              <a:rPr lang="en-US" sz="2000" b="0" err="1">
                <a:ea typeface="+mn-lt"/>
                <a:cs typeface="+mn-lt"/>
              </a:rPr>
              <a:t>чистоћу</a:t>
            </a:r>
            <a:r>
              <a:rPr lang="en-US" sz="2000" b="0">
                <a:ea typeface="+mn-lt"/>
                <a:cs typeface="+mn-lt"/>
              </a:rPr>
              <a:t> и </a:t>
            </a:r>
            <a:r>
              <a:rPr lang="en-US" sz="2000" b="0" err="1">
                <a:ea typeface="+mn-lt"/>
                <a:cs typeface="+mn-lt"/>
              </a:rPr>
              <a:t>естетски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изглед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школских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просторија</a:t>
            </a:r>
            <a:r>
              <a:rPr lang="en-US" sz="2000" b="0">
                <a:ea typeface="+mn-lt"/>
                <a:cs typeface="+mn-lt"/>
              </a:rPr>
              <a:t>;</a:t>
            </a:r>
            <a:endParaRPr lang="en-US" sz="2000"/>
          </a:p>
          <a:p>
            <a:pPr marL="285750" indent="-285750">
              <a:buFont typeface="Arial"/>
              <a:buChar char="•"/>
            </a:pPr>
            <a:r>
              <a:rPr lang="en-US" sz="2000" b="0" err="1">
                <a:ea typeface="+mn-lt"/>
                <a:cs typeface="+mn-lt"/>
              </a:rPr>
              <a:t>стара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се</a:t>
            </a:r>
            <a:r>
              <a:rPr lang="en-US" sz="2000" b="0">
                <a:ea typeface="+mn-lt"/>
                <a:cs typeface="+mn-lt"/>
              </a:rPr>
              <a:t> о </a:t>
            </a:r>
            <a:r>
              <a:rPr lang="en-US" sz="2000" b="0" err="1">
                <a:ea typeface="+mn-lt"/>
                <a:cs typeface="+mn-lt"/>
              </a:rPr>
              <a:t>очувању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животне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средине</a:t>
            </a:r>
            <a:r>
              <a:rPr lang="en-US" sz="2000" b="0">
                <a:ea typeface="+mn-lt"/>
                <a:cs typeface="+mn-lt"/>
              </a:rPr>
              <a:t> и </a:t>
            </a:r>
            <a:r>
              <a:rPr lang="en-US" sz="2000" b="0" err="1">
                <a:ea typeface="+mn-lt"/>
                <a:cs typeface="+mn-lt"/>
              </a:rPr>
              <a:t>понаша</a:t>
            </a:r>
            <a:r>
              <a:rPr lang="en-US" sz="2000" b="0">
                <a:ea typeface="+mn-lt"/>
                <a:cs typeface="+mn-lt"/>
              </a:rPr>
              <a:t> у </a:t>
            </a:r>
            <a:r>
              <a:rPr lang="en-US" sz="2000" b="0" err="1">
                <a:ea typeface="+mn-lt"/>
                <a:cs typeface="+mn-lt"/>
              </a:rPr>
              <a:t>складу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са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правилима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еколошке</a:t>
            </a:r>
            <a:r>
              <a:rPr lang="en-US" sz="2000" b="0">
                <a:ea typeface="+mn-lt"/>
                <a:cs typeface="+mn-lt"/>
              </a:rPr>
              <a:t> </a:t>
            </a:r>
            <a:r>
              <a:rPr lang="en-US" sz="2000" b="0" err="1">
                <a:ea typeface="+mn-lt"/>
                <a:cs typeface="+mn-lt"/>
              </a:rPr>
              <a:t>етике</a:t>
            </a:r>
            <a:r>
              <a:rPr lang="en-US" sz="2000" b="0">
                <a:ea typeface="+mn-lt"/>
                <a:cs typeface="+mn-lt"/>
              </a:rPr>
              <a:t>.</a:t>
            </a:r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5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7D0ABA-8523-4AB5-BFE4-1CB2C761A368}"/>
              </a:ext>
            </a:extLst>
          </p:cNvPr>
          <p:cNvSpPr txBox="1"/>
          <p:nvPr/>
        </p:nvSpPr>
        <p:spPr>
          <a:xfrm>
            <a:off x="209911" y="1216324"/>
            <a:ext cx="3318293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Franklin Gothic Medium"/>
            </a:endParaRPr>
          </a:p>
          <a:p>
            <a:r>
              <a:rPr lang="en-US" sz="2500" err="1">
                <a:latin typeface="Franklin Gothic Medium"/>
              </a:rPr>
              <a:t>Hocu</a:t>
            </a:r>
            <a:r>
              <a:rPr lang="en-US" sz="2500">
                <a:latin typeface="Franklin Gothic Medium"/>
              </a:rPr>
              <a:t> da se                  </a:t>
            </a:r>
          </a:p>
          <a:p>
            <a:r>
              <a:rPr lang="en-US" sz="2500">
                <a:latin typeface="Franklin Gothic Medium"/>
              </a:rPr>
              <a:t>Nesto </a:t>
            </a:r>
            <a:r>
              <a:rPr lang="en-US" sz="2500" err="1">
                <a:latin typeface="Franklin Gothic Medium"/>
              </a:rPr>
              <a:t>pitam</a:t>
            </a:r>
            <a:r>
              <a:rPr lang="en-US" sz="2500">
                <a:latin typeface="Franklin Gothic Medium"/>
              </a:rPr>
              <a:t>,</a:t>
            </a:r>
          </a:p>
          <a:p>
            <a:r>
              <a:rPr lang="en-US" sz="2500">
                <a:latin typeface="Franklin Gothic Medium"/>
              </a:rPr>
              <a:t>Ne </a:t>
            </a:r>
            <a:r>
              <a:rPr lang="en-US" sz="2500" err="1">
                <a:latin typeface="Franklin Gothic Medium"/>
              </a:rPr>
              <a:t>samo</a:t>
            </a:r>
            <a:r>
              <a:rPr lang="en-US" sz="2500">
                <a:latin typeface="Franklin Gothic Medium"/>
              </a:rPr>
              <a:t> da</a:t>
            </a:r>
          </a:p>
          <a:p>
            <a:r>
              <a:rPr lang="en-US" sz="2500" err="1">
                <a:latin typeface="Franklin Gothic Medium"/>
              </a:rPr>
              <a:t>Glavom</a:t>
            </a:r>
            <a:r>
              <a:rPr lang="en-US" sz="2500">
                <a:latin typeface="Franklin Gothic Medium"/>
              </a:rPr>
              <a:t> </a:t>
            </a:r>
            <a:r>
              <a:rPr lang="en-US" sz="2500" err="1">
                <a:latin typeface="Franklin Gothic Medium"/>
              </a:rPr>
              <a:t>klimam</a:t>
            </a:r>
            <a:endParaRPr lang="en-US" sz="2500">
              <a:latin typeface="Franklin Gothic Medium"/>
            </a:endParaRPr>
          </a:p>
          <a:p>
            <a:r>
              <a:rPr lang="en-US" sz="2500">
                <a:latin typeface="Franklin Gothic Medium"/>
              </a:rPr>
              <a:t>I </a:t>
            </a:r>
            <a:r>
              <a:rPr lang="en-US" sz="2500" err="1">
                <a:latin typeface="Franklin Gothic Medium"/>
              </a:rPr>
              <a:t>odrasli</a:t>
            </a:r>
            <a:endParaRPr lang="en-US" sz="2500">
              <a:latin typeface="Franklin Gothic Medium"/>
            </a:endParaRPr>
          </a:p>
          <a:p>
            <a:r>
              <a:rPr lang="en-US" sz="2500">
                <a:latin typeface="Franklin Gothic Medium"/>
              </a:rPr>
              <a:t>Da </a:t>
            </a:r>
            <a:r>
              <a:rPr lang="en-US" sz="2500" err="1">
                <a:latin typeface="Franklin Gothic Medium"/>
              </a:rPr>
              <a:t>slusaju</a:t>
            </a:r>
            <a:endParaRPr lang="en-US" sz="2500">
              <a:latin typeface="Franklin Gothic Medium"/>
            </a:endParaRPr>
          </a:p>
          <a:p>
            <a:r>
              <a:rPr lang="en-US" sz="2500">
                <a:latin typeface="Franklin Gothic Medium"/>
              </a:rPr>
              <a:t>Kad </a:t>
            </a:r>
            <a:r>
              <a:rPr lang="en-US" sz="2500" err="1">
                <a:latin typeface="Franklin Gothic Medium"/>
              </a:rPr>
              <a:t>misljenje</a:t>
            </a:r>
            <a:r>
              <a:rPr lang="en-US" sz="2500">
                <a:latin typeface="Franklin Gothic Medium"/>
              </a:rPr>
              <a:t> imam.</a:t>
            </a:r>
          </a:p>
          <a:p>
            <a:endParaRPr lang="en-US" sz="2500"/>
          </a:p>
          <a:p>
            <a:endParaRPr lang="en-US" sz="2500"/>
          </a:p>
          <a:p>
            <a:endParaRPr lang="en-US" sz="2500"/>
          </a:p>
          <a:p>
            <a:endParaRPr lang="en-US"/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8F6EC-DBE4-4B0B-B0F3-975B4D582051}"/>
              </a:ext>
            </a:extLst>
          </p:cNvPr>
          <p:cNvSpPr txBox="1"/>
          <p:nvPr/>
        </p:nvSpPr>
        <p:spPr>
          <a:xfrm>
            <a:off x="3170747" y="1517351"/>
            <a:ext cx="2858218" cy="34470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err="1">
                <a:latin typeface="Franklin Gothic Medium"/>
              </a:rPr>
              <a:t>Hocu</a:t>
            </a:r>
            <a:r>
              <a:rPr lang="en-US" sz="2500">
                <a:latin typeface="Franklin Gothic Medium"/>
              </a:rPr>
              <a:t> </a:t>
            </a:r>
            <a:r>
              <a:rPr lang="en-US" sz="2500" err="1">
                <a:latin typeface="Franklin Gothic Medium"/>
              </a:rPr>
              <a:t>pravo</a:t>
            </a:r>
            <a:endParaRPr lang="en-US" sz="2500">
              <a:latin typeface="Franklin Gothic Medium"/>
            </a:endParaRPr>
          </a:p>
          <a:p>
            <a:r>
              <a:rPr lang="en-US" sz="2500" err="1">
                <a:latin typeface="Franklin Gothic Medium"/>
              </a:rPr>
              <a:t>sa</a:t>
            </a:r>
            <a:r>
              <a:rPr lang="en-US" sz="2500">
                <a:latin typeface="Franklin Gothic Medium"/>
              </a:rPr>
              <a:t> </a:t>
            </a:r>
            <a:r>
              <a:rPr lang="en-US" sz="2500" err="1">
                <a:latin typeface="Franklin Gothic Medium"/>
              </a:rPr>
              <a:t>prastanje</a:t>
            </a:r>
            <a:r>
              <a:rPr lang="en-US" sz="2500">
                <a:latin typeface="Franklin Gothic Medium"/>
              </a:rPr>
              <a:t>,</a:t>
            </a:r>
          </a:p>
          <a:p>
            <a:r>
              <a:rPr lang="en-US" sz="2500" err="1">
                <a:latin typeface="Franklin Gothic Medium"/>
              </a:rPr>
              <a:t>skolovanje</a:t>
            </a:r>
            <a:r>
              <a:rPr lang="en-US" sz="2500">
                <a:latin typeface="Franklin Gothic Medium"/>
              </a:rPr>
              <a:t>,</a:t>
            </a:r>
          </a:p>
          <a:p>
            <a:r>
              <a:rPr lang="en-US" sz="2500">
                <a:latin typeface="Franklin Gothic Medium"/>
              </a:rPr>
              <a:t>I </a:t>
            </a:r>
            <a:r>
              <a:rPr lang="en-US" sz="2500" err="1">
                <a:latin typeface="Franklin Gothic Medium"/>
              </a:rPr>
              <a:t>na</a:t>
            </a:r>
            <a:r>
              <a:rPr lang="en-US" sz="2500">
                <a:latin typeface="Franklin Gothic Medium"/>
              </a:rPr>
              <a:t> </a:t>
            </a:r>
            <a:r>
              <a:rPr lang="en-US" sz="2500" err="1">
                <a:latin typeface="Franklin Gothic Medium"/>
              </a:rPr>
              <a:t>znanje</a:t>
            </a:r>
            <a:r>
              <a:rPr lang="en-US" sz="2500">
                <a:latin typeface="Franklin Gothic Medium"/>
              </a:rPr>
              <a:t>,</a:t>
            </a:r>
          </a:p>
          <a:p>
            <a:r>
              <a:rPr lang="en-US" sz="2500">
                <a:latin typeface="Franklin Gothic Medium"/>
              </a:rPr>
              <a:t>za </a:t>
            </a:r>
            <a:r>
              <a:rPr lang="en-US" sz="2500" err="1">
                <a:latin typeface="Franklin Gothic Medium"/>
              </a:rPr>
              <a:t>svu</a:t>
            </a:r>
            <a:r>
              <a:rPr lang="en-US" sz="2500">
                <a:latin typeface="Franklin Gothic Medium"/>
              </a:rPr>
              <a:t> </a:t>
            </a:r>
            <a:r>
              <a:rPr lang="en-US" sz="2500" err="1">
                <a:latin typeface="Franklin Gothic Medium"/>
              </a:rPr>
              <a:t>decu</a:t>
            </a:r>
            <a:endParaRPr lang="en-US" sz="2500">
              <a:latin typeface="Franklin Gothic Medium"/>
            </a:endParaRPr>
          </a:p>
          <a:p>
            <a:r>
              <a:rPr lang="en-US" sz="2500" err="1">
                <a:latin typeface="Franklin Gothic Medium"/>
              </a:rPr>
              <a:t>ovog</a:t>
            </a:r>
            <a:r>
              <a:rPr lang="en-US" sz="2500">
                <a:latin typeface="Franklin Gothic Medium"/>
              </a:rPr>
              <a:t> </a:t>
            </a:r>
            <a:r>
              <a:rPr lang="en-US" sz="2500" err="1">
                <a:latin typeface="Franklin Gothic Medium"/>
              </a:rPr>
              <a:t>sveta</a:t>
            </a:r>
            <a:r>
              <a:rPr lang="en-US" sz="2500">
                <a:latin typeface="Franklin Gothic Medium"/>
              </a:rPr>
              <a:t>   </a:t>
            </a:r>
          </a:p>
          <a:p>
            <a:r>
              <a:rPr lang="en-US" sz="2500" err="1">
                <a:latin typeface="Franklin Gothic Medium"/>
              </a:rPr>
              <a:t>trazim</a:t>
            </a:r>
            <a:r>
              <a:rPr lang="en-US" sz="2500">
                <a:latin typeface="Franklin Gothic Medium"/>
              </a:rPr>
              <a:t> </a:t>
            </a:r>
            <a:r>
              <a:rPr lang="en-US" sz="2500" err="1">
                <a:latin typeface="Franklin Gothic Medium"/>
              </a:rPr>
              <a:t>puno</a:t>
            </a:r>
            <a:endParaRPr lang="en-US" sz="2500">
              <a:latin typeface="The Hand"/>
            </a:endParaRPr>
          </a:p>
          <a:p>
            <a:r>
              <a:rPr lang="en-US" sz="2500" err="1">
                <a:latin typeface="Franklin Gothic Medium"/>
              </a:rPr>
              <a:t>postovanje</a:t>
            </a:r>
            <a:r>
              <a:rPr lang="en-US" sz="2500">
                <a:latin typeface="Franklin Gothic Medium"/>
              </a:rPr>
              <a:t>.   </a:t>
            </a:r>
            <a:r>
              <a:rPr lang="en-US">
                <a:latin typeface="Franklin Gothic Medium"/>
              </a:rPr>
              <a:t>                    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C7916-9CA6-4516-962D-0546A3370CFE}"/>
              </a:ext>
            </a:extLst>
          </p:cNvPr>
          <p:cNvSpPr txBox="1"/>
          <p:nvPr/>
        </p:nvSpPr>
        <p:spPr>
          <a:xfrm>
            <a:off x="5240190" y="1113885"/>
            <a:ext cx="4353463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>
                <a:latin typeface="Franklin Gothic Medium"/>
              </a:rPr>
              <a:t>       </a:t>
            </a:r>
            <a:endParaRPr lang="en-US" sz="3000">
              <a:latin typeface="Franklin Gothic Medium"/>
            </a:endParaRPr>
          </a:p>
          <a:p>
            <a:r>
              <a:rPr lang="en-US" sz="2500">
                <a:latin typeface="Franklin Gothic Medium"/>
              </a:rPr>
              <a:t>Sa </a:t>
            </a:r>
            <a:r>
              <a:rPr lang="en-US" sz="2500" err="1">
                <a:latin typeface="Franklin Gothic Medium"/>
              </a:rPr>
              <a:t>osmehom</a:t>
            </a:r>
            <a:endParaRPr lang="en-US" sz="2500">
              <a:latin typeface="Franklin Gothic Medium"/>
            </a:endParaRPr>
          </a:p>
          <a:p>
            <a:r>
              <a:rPr lang="en-US" sz="2500">
                <a:latin typeface="Franklin Gothic Medium"/>
              </a:rPr>
              <a:t>I </a:t>
            </a:r>
            <a:r>
              <a:rPr lang="en-US" sz="2500" err="1">
                <a:latin typeface="Franklin Gothic Medium"/>
              </a:rPr>
              <a:t>pravima</a:t>
            </a:r>
            <a:r>
              <a:rPr lang="en-US" sz="2500">
                <a:latin typeface="Franklin Gothic Medium"/>
              </a:rPr>
              <a:t>,</a:t>
            </a:r>
          </a:p>
          <a:p>
            <a:r>
              <a:rPr lang="en-US" sz="2500" err="1">
                <a:latin typeface="Franklin Gothic Medium"/>
              </a:rPr>
              <a:t>zivecemo</a:t>
            </a:r>
            <a:endParaRPr lang="en-US" sz="2500">
              <a:latin typeface="Franklin Gothic Medium"/>
            </a:endParaRPr>
          </a:p>
          <a:p>
            <a:r>
              <a:rPr lang="en-US" sz="2500" err="1">
                <a:latin typeface="Franklin Gothic Medium"/>
              </a:rPr>
              <a:t>srecno</a:t>
            </a:r>
            <a:r>
              <a:rPr lang="en-US" sz="2500">
                <a:latin typeface="Franklin Gothic Medium"/>
              </a:rPr>
              <a:t>, </a:t>
            </a:r>
            <a:r>
              <a:rPr lang="en-US" sz="2500" err="1">
                <a:latin typeface="Franklin Gothic Medium"/>
              </a:rPr>
              <a:t>zdravo</a:t>
            </a:r>
            <a:r>
              <a:rPr lang="en-US" sz="2500">
                <a:latin typeface="Franklin Gothic Medium"/>
              </a:rPr>
              <a:t>,</a:t>
            </a:r>
          </a:p>
          <a:p>
            <a:r>
              <a:rPr lang="en-US" sz="2500" err="1">
                <a:latin typeface="Franklin Gothic Medium"/>
              </a:rPr>
              <a:t>odraslima</a:t>
            </a:r>
            <a:endParaRPr lang="en-US" sz="2500">
              <a:latin typeface="Franklin Gothic Medium"/>
            </a:endParaRPr>
          </a:p>
          <a:p>
            <a:r>
              <a:rPr lang="en-US" sz="2500" err="1">
                <a:latin typeface="Franklin Gothic Medium"/>
              </a:rPr>
              <a:t>pravo</a:t>
            </a:r>
            <a:r>
              <a:rPr lang="en-US" sz="2500">
                <a:latin typeface="Franklin Gothic Medium"/>
              </a:rPr>
              <a:t> </a:t>
            </a:r>
            <a:r>
              <a:rPr lang="en-US" sz="2500" err="1">
                <a:latin typeface="Franklin Gothic Medium"/>
              </a:rPr>
              <a:t>dajem</a:t>
            </a:r>
            <a:endParaRPr lang="en-US" sz="2500">
              <a:latin typeface="Franklin Gothic Medium"/>
            </a:endParaRPr>
          </a:p>
          <a:p>
            <a:r>
              <a:rPr lang="en-US" sz="2500">
                <a:latin typeface="Franklin Gothic Medium"/>
              </a:rPr>
              <a:t>da </a:t>
            </a:r>
            <a:r>
              <a:rPr lang="en-US" sz="2500" err="1">
                <a:latin typeface="Franklin Gothic Medium"/>
              </a:rPr>
              <a:t>postuju</a:t>
            </a:r>
            <a:endParaRPr lang="en-US" sz="2500">
              <a:latin typeface="Franklin Gothic Medium"/>
            </a:endParaRPr>
          </a:p>
          <a:p>
            <a:r>
              <a:rPr lang="en-US" sz="2500" err="1">
                <a:latin typeface="Franklin Gothic Medium"/>
              </a:rPr>
              <a:t>Decije</a:t>
            </a:r>
            <a:r>
              <a:rPr lang="en-US" sz="2500">
                <a:latin typeface="Franklin Gothic Medium"/>
              </a:rPr>
              <a:t> </a:t>
            </a:r>
            <a:r>
              <a:rPr lang="en-US" sz="2500" err="1">
                <a:latin typeface="Franklin Gothic Medium"/>
              </a:rPr>
              <a:t>pravo</a:t>
            </a:r>
            <a:r>
              <a:rPr lang="en-US" sz="2500">
                <a:latin typeface="Franklin Gothic Medium"/>
              </a:rPr>
              <a:t>.</a:t>
            </a:r>
          </a:p>
        </p:txBody>
      </p:sp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E52922-FB1B-4ACC-9EE4-DEF2EA278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532" y="1956759"/>
            <a:ext cx="4252822" cy="42528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D363DC-6523-424A-967D-0A296CF04D38}"/>
              </a:ext>
            </a:extLst>
          </p:cNvPr>
          <p:cNvSpPr/>
          <p:nvPr/>
        </p:nvSpPr>
        <p:spPr>
          <a:xfrm>
            <a:off x="2346386" y="369498"/>
            <a:ext cx="3378677" cy="92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DECIJA PRAVA</a:t>
            </a:r>
          </a:p>
        </p:txBody>
      </p:sp>
    </p:spTree>
    <p:extLst>
      <p:ext uri="{BB962C8B-B14F-4D97-AF65-F5344CB8AC3E}">
        <p14:creationId xmlns:p14="http://schemas.microsoft.com/office/powerpoint/2010/main" val="207083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1C27A-547B-43EA-BDA1-51EF32D78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KONVENCIJA UN O PRAVIMA DETETA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6CC2F-A589-4096-88E3-E8187763B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200"/>
              <a:t>1. </a:t>
            </a:r>
            <a:r>
              <a:rPr lang="en-US" sz="2200" err="1"/>
              <a:t>Svako</a:t>
            </a:r>
            <a:r>
              <a:rPr lang="en-US" sz="2200"/>
              <a:t> </a:t>
            </a:r>
            <a:r>
              <a:rPr lang="en-US" sz="2200" err="1"/>
              <a:t>ispod</a:t>
            </a:r>
            <a:r>
              <a:rPr lang="en-US" sz="2200"/>
              <a:t> 18 </a:t>
            </a:r>
            <a:r>
              <a:rPr lang="en-US" sz="2200" err="1"/>
              <a:t>godina</a:t>
            </a:r>
            <a:r>
              <a:rPr lang="en-US" sz="2200"/>
              <a:t> </a:t>
            </a:r>
            <a:r>
              <a:rPr lang="en-US" sz="2200" err="1"/>
              <a:t>ima</a:t>
            </a:r>
            <a:r>
              <a:rPr lang="en-US" sz="2200"/>
              <a:t> ova </a:t>
            </a:r>
            <a:r>
              <a:rPr lang="en-US" sz="2200" err="1"/>
              <a:t>prava</a:t>
            </a:r>
            <a:r>
              <a:rPr lang="en-US" sz="2200"/>
              <a:t>.</a:t>
            </a:r>
          </a:p>
          <a:p>
            <a:r>
              <a:rPr lang="en-US" sz="2200"/>
              <a:t>2. </a:t>
            </a:r>
            <a:r>
              <a:rPr lang="en-US" sz="2200" err="1"/>
              <a:t>Sva</a:t>
            </a:r>
            <a:r>
              <a:rPr lang="en-US" sz="2200"/>
              <a:t> </a:t>
            </a:r>
            <a:r>
              <a:rPr lang="en-US" sz="2200" err="1"/>
              <a:t>deca</a:t>
            </a:r>
            <a:r>
              <a:rPr lang="en-US" sz="2200"/>
              <a:t> </a:t>
            </a:r>
            <a:r>
              <a:rPr lang="en-US" sz="2200" err="1"/>
              <a:t>imaju</a:t>
            </a:r>
            <a:r>
              <a:rPr lang="en-US" sz="2200"/>
              <a:t> ova </a:t>
            </a:r>
            <a:r>
              <a:rPr lang="en-US" sz="2200" err="1"/>
              <a:t>prava</a:t>
            </a:r>
            <a:r>
              <a:rPr lang="en-US" sz="2200"/>
              <a:t> bez </a:t>
            </a:r>
            <a:r>
              <a:rPr lang="en-US" sz="2200" err="1"/>
              <a:t>obzira</a:t>
            </a:r>
            <a:r>
              <a:rPr lang="en-US" sz="2200"/>
              <a:t> </a:t>
            </a:r>
            <a:r>
              <a:rPr lang="en-US" sz="2200" err="1"/>
              <a:t>na</a:t>
            </a:r>
            <a:r>
              <a:rPr lang="en-US" sz="2200"/>
              <a:t> to ko </a:t>
            </a:r>
            <a:r>
              <a:rPr lang="en-US" sz="2200" err="1"/>
              <a:t>su</a:t>
            </a:r>
            <a:r>
              <a:rPr lang="en-US" sz="2200"/>
              <a:t>, </a:t>
            </a:r>
            <a:r>
              <a:rPr lang="en-US" sz="2200" err="1"/>
              <a:t>gde</a:t>
            </a:r>
            <a:r>
              <a:rPr lang="en-US" sz="2200"/>
              <a:t> </a:t>
            </a:r>
            <a:r>
              <a:rPr lang="en-US" sz="2200" err="1"/>
              <a:t>zive</a:t>
            </a:r>
            <a:r>
              <a:rPr lang="en-US" sz="2200"/>
              <a:t>, </a:t>
            </a:r>
            <a:r>
              <a:rPr lang="en-US" sz="2200" err="1"/>
              <a:t>sta</a:t>
            </a:r>
            <a:r>
              <a:rPr lang="en-US" sz="2200"/>
              <a:t> </a:t>
            </a:r>
            <a:r>
              <a:rPr lang="en-US" sz="2200" err="1"/>
              <a:t>njihovi</a:t>
            </a:r>
            <a:r>
              <a:rPr lang="en-US" sz="2200"/>
              <a:t> </a:t>
            </a:r>
            <a:r>
              <a:rPr lang="en-US" sz="2200" err="1"/>
              <a:t>roditelji</a:t>
            </a:r>
            <a:r>
              <a:rPr lang="en-US" sz="2200"/>
              <a:t> </a:t>
            </a:r>
            <a:r>
              <a:rPr lang="en-US" sz="2200" err="1"/>
              <a:t>rade</a:t>
            </a:r>
            <a:r>
              <a:rPr lang="en-US" sz="2200"/>
              <a:t>, koji </a:t>
            </a:r>
            <a:r>
              <a:rPr lang="en-US" sz="2200" err="1"/>
              <a:t>jezik</a:t>
            </a:r>
            <a:r>
              <a:rPr lang="en-US" sz="2200"/>
              <a:t> </a:t>
            </a:r>
            <a:r>
              <a:rPr lang="en-US" sz="2200" err="1"/>
              <a:t>govore,koje</a:t>
            </a:r>
            <a:r>
              <a:rPr lang="en-US" sz="2200"/>
              <a:t> </a:t>
            </a:r>
            <a:r>
              <a:rPr lang="en-US" sz="2200" err="1"/>
              <a:t>su</a:t>
            </a:r>
            <a:r>
              <a:rPr lang="en-US" sz="2200"/>
              <a:t> </a:t>
            </a:r>
            <a:r>
              <a:rPr lang="en-US" sz="2200" err="1"/>
              <a:t>religije</a:t>
            </a:r>
            <a:r>
              <a:rPr lang="en-US" sz="2200"/>
              <a:t>, </a:t>
            </a:r>
            <a:r>
              <a:rPr lang="en-US" sz="2200" err="1"/>
              <a:t>koje</a:t>
            </a:r>
            <a:r>
              <a:rPr lang="en-US" sz="2200"/>
              <a:t> </a:t>
            </a:r>
            <a:r>
              <a:rPr lang="en-US" sz="2200" err="1"/>
              <a:t>kulture</a:t>
            </a:r>
            <a:r>
              <a:rPr lang="en-US" sz="2200"/>
              <a:t>, da li </a:t>
            </a:r>
            <a:r>
              <a:rPr lang="en-US" sz="2200" err="1"/>
              <a:t>su</a:t>
            </a:r>
            <a:r>
              <a:rPr lang="en-US" sz="2200"/>
              <a:t> </a:t>
            </a:r>
            <a:r>
              <a:rPr lang="en-US" sz="2200" err="1"/>
              <a:t>muskog</a:t>
            </a:r>
            <a:r>
              <a:rPr lang="en-US" sz="2200"/>
              <a:t> </a:t>
            </a:r>
            <a:r>
              <a:rPr lang="en-US" sz="2200" err="1"/>
              <a:t>ili</a:t>
            </a:r>
            <a:r>
              <a:rPr lang="en-US" sz="2200"/>
              <a:t> </a:t>
            </a:r>
            <a:r>
              <a:rPr lang="en-US" sz="2200" err="1"/>
              <a:t>zenskog</a:t>
            </a:r>
            <a:r>
              <a:rPr lang="en-US" sz="2200"/>
              <a:t> </a:t>
            </a:r>
            <a:r>
              <a:rPr lang="en-US" sz="2200" err="1"/>
              <a:t>roda</a:t>
            </a:r>
            <a:r>
              <a:rPr lang="en-US" sz="2200"/>
              <a:t>, da li </a:t>
            </a:r>
            <a:r>
              <a:rPr lang="en-US" sz="2200" err="1"/>
              <a:t>su</a:t>
            </a:r>
            <a:r>
              <a:rPr lang="en-US" sz="2200"/>
              <a:t> s </a:t>
            </a:r>
            <a:r>
              <a:rPr lang="en-US" sz="2200" err="1"/>
              <a:t>invaliditetom</a:t>
            </a:r>
            <a:r>
              <a:rPr lang="en-US" sz="2200"/>
              <a:t>, da li </a:t>
            </a:r>
            <a:r>
              <a:rPr lang="en-US" sz="2200" err="1"/>
              <a:t>su</a:t>
            </a:r>
            <a:r>
              <a:rPr lang="en-US" sz="2200"/>
              <a:t> </a:t>
            </a:r>
            <a:r>
              <a:rPr lang="en-US" sz="2200" err="1"/>
              <a:t>bogati</a:t>
            </a:r>
            <a:r>
              <a:rPr lang="en-US" sz="2200"/>
              <a:t> </a:t>
            </a:r>
            <a:r>
              <a:rPr lang="en-US" sz="2200" err="1"/>
              <a:t>ili</a:t>
            </a:r>
            <a:r>
              <a:rPr lang="en-US" sz="2200"/>
              <a:t> </a:t>
            </a:r>
            <a:r>
              <a:rPr lang="en-US" sz="2200" err="1"/>
              <a:t>siromasni</a:t>
            </a:r>
            <a:r>
              <a:rPr lang="en-US" sz="2200"/>
              <a:t>. Ni </a:t>
            </a:r>
            <a:r>
              <a:rPr lang="en-US" sz="2200" err="1"/>
              <a:t>jednio</a:t>
            </a:r>
            <a:r>
              <a:rPr lang="en-US" sz="2200"/>
              <a:t> </a:t>
            </a:r>
            <a:r>
              <a:rPr lang="en-US" sz="2200" err="1"/>
              <a:t>dete</a:t>
            </a:r>
            <a:r>
              <a:rPr lang="en-US" sz="2200"/>
              <a:t> se ne </a:t>
            </a:r>
            <a:r>
              <a:rPr lang="en-US" sz="2200" err="1"/>
              <a:t>sme</a:t>
            </a:r>
            <a:r>
              <a:rPr lang="en-US" sz="2200"/>
              <a:t> </a:t>
            </a:r>
            <a:r>
              <a:rPr lang="en-US" sz="2200" err="1"/>
              <a:t>tretirati</a:t>
            </a:r>
            <a:r>
              <a:rPr lang="en-US" sz="2200"/>
              <a:t> </a:t>
            </a:r>
            <a:r>
              <a:rPr lang="en-US" sz="2200" err="1"/>
              <a:t>nepravedno</a:t>
            </a:r>
            <a:r>
              <a:rPr lang="en-US" sz="2200"/>
              <a:t> </a:t>
            </a:r>
            <a:r>
              <a:rPr lang="en-US" sz="2200" err="1"/>
              <a:t>prema</a:t>
            </a:r>
            <a:r>
              <a:rPr lang="en-US" sz="2200"/>
              <a:t> </a:t>
            </a:r>
            <a:r>
              <a:rPr lang="en-US" sz="2200" err="1"/>
              <a:t>bilo</a:t>
            </a:r>
            <a:r>
              <a:rPr lang="en-US" sz="2200"/>
              <a:t> </a:t>
            </a:r>
            <a:r>
              <a:rPr lang="en-US" sz="2200" err="1"/>
              <a:t>kojoj</a:t>
            </a:r>
            <a:r>
              <a:rPr lang="en-US" sz="2200"/>
              <a:t> </a:t>
            </a:r>
            <a:r>
              <a:rPr lang="en-US" sz="2200" err="1"/>
              <a:t>osnovi</a:t>
            </a:r>
            <a:r>
              <a:rPr lang="en-US" sz="2200"/>
              <a:t>.</a:t>
            </a:r>
          </a:p>
          <a:p>
            <a:r>
              <a:rPr lang="en-US" sz="2200"/>
              <a:t>6. </a:t>
            </a:r>
            <a:r>
              <a:rPr lang="en-US" sz="2200" err="1"/>
              <a:t>Imas</a:t>
            </a:r>
            <a:r>
              <a:rPr lang="en-US" sz="2200"/>
              <a:t> </a:t>
            </a:r>
            <a:r>
              <a:rPr lang="en-US" sz="2200" err="1"/>
              <a:t>pravo</a:t>
            </a:r>
            <a:r>
              <a:rPr lang="en-US" sz="2200"/>
              <a:t> </a:t>
            </a:r>
            <a:r>
              <a:rPr lang="en-US" sz="2200" err="1"/>
              <a:t>na</a:t>
            </a:r>
            <a:r>
              <a:rPr lang="en-US" sz="2200"/>
              <a:t> </a:t>
            </a:r>
            <a:r>
              <a:rPr lang="en-US" sz="2200" err="1"/>
              <a:t>zivot</a:t>
            </a:r>
            <a:r>
              <a:rPr lang="en-US" sz="2200"/>
              <a:t>.</a:t>
            </a:r>
          </a:p>
          <a:p>
            <a:r>
              <a:rPr lang="en-US" sz="2200"/>
              <a:t>8. </a:t>
            </a:r>
            <a:r>
              <a:rPr lang="en-US" sz="2200" err="1"/>
              <a:t>Imas</a:t>
            </a:r>
            <a:r>
              <a:rPr lang="en-US" sz="2200"/>
              <a:t> </a:t>
            </a:r>
            <a:r>
              <a:rPr lang="en-US" sz="2200" err="1"/>
              <a:t>pravo</a:t>
            </a:r>
            <a:r>
              <a:rPr lang="en-US" sz="2200"/>
              <a:t> </a:t>
            </a:r>
            <a:r>
              <a:rPr lang="en-US" sz="2200" err="1"/>
              <a:t>na</a:t>
            </a:r>
            <a:r>
              <a:rPr lang="en-US" sz="2200"/>
              <a:t> </a:t>
            </a:r>
            <a:r>
              <a:rPr lang="en-US" sz="2200" err="1"/>
              <a:t>identitet</a:t>
            </a:r>
            <a:r>
              <a:rPr lang="en-US" sz="2200"/>
              <a:t> – </a:t>
            </a:r>
            <a:r>
              <a:rPr lang="en-US" sz="2200" err="1"/>
              <a:t>zvanicni</a:t>
            </a:r>
            <a:r>
              <a:rPr lang="en-US" sz="2200"/>
              <a:t> </a:t>
            </a:r>
            <a:r>
              <a:rPr lang="en-US" sz="2200" err="1"/>
              <a:t>zapis</a:t>
            </a:r>
            <a:r>
              <a:rPr lang="en-US" sz="2200"/>
              <a:t> o tome ko </a:t>
            </a:r>
            <a:r>
              <a:rPr lang="en-US" sz="2200" err="1"/>
              <a:t>si</a:t>
            </a:r>
            <a:r>
              <a:rPr lang="en-US" sz="2200"/>
              <a:t>. Niko </a:t>
            </a:r>
            <a:r>
              <a:rPr lang="en-US" sz="2200" err="1"/>
              <a:t>ti</a:t>
            </a:r>
            <a:r>
              <a:rPr lang="en-US" sz="2200"/>
              <a:t> ne </a:t>
            </a:r>
            <a:r>
              <a:rPr lang="en-US" sz="2200" err="1"/>
              <a:t>moze</a:t>
            </a:r>
            <a:r>
              <a:rPr lang="en-US" sz="2200"/>
              <a:t> </a:t>
            </a:r>
            <a:r>
              <a:rPr lang="en-US" sz="2200" err="1"/>
              <a:t>oduzeti</a:t>
            </a:r>
            <a:r>
              <a:rPr lang="en-US" sz="2200"/>
              <a:t> </a:t>
            </a:r>
            <a:r>
              <a:rPr lang="en-US" sz="2200" err="1"/>
              <a:t>idntitet</a:t>
            </a:r>
            <a:r>
              <a:rPr lang="en-US" sz="2200"/>
              <a:t>.</a:t>
            </a:r>
          </a:p>
          <a:p>
            <a:r>
              <a:rPr lang="en-US" sz="2200"/>
              <a:t>12. </a:t>
            </a:r>
            <a:r>
              <a:rPr lang="en-US" sz="2200" err="1"/>
              <a:t>Imas</a:t>
            </a:r>
            <a:r>
              <a:rPr lang="en-US" sz="2200"/>
              <a:t> </a:t>
            </a:r>
            <a:r>
              <a:rPr lang="en-US" sz="2200" err="1"/>
              <a:t>pravo</a:t>
            </a:r>
            <a:r>
              <a:rPr lang="en-US" sz="2200"/>
              <a:t> </a:t>
            </a:r>
            <a:r>
              <a:rPr lang="en-US" sz="2200" err="1"/>
              <a:t>na</a:t>
            </a:r>
            <a:r>
              <a:rPr lang="en-US" sz="2200"/>
              <a:t> </a:t>
            </a:r>
            <a:r>
              <a:rPr lang="en-US" sz="2200" err="1"/>
              <a:t>misljeje</a:t>
            </a:r>
            <a:r>
              <a:rPr lang="en-US" sz="2200"/>
              <a:t> </a:t>
            </a:r>
            <a:r>
              <a:rPr lang="en-US" sz="2200" err="1"/>
              <a:t>koje</a:t>
            </a:r>
            <a:r>
              <a:rPr lang="en-US" sz="2200"/>
              <a:t> </a:t>
            </a:r>
            <a:r>
              <a:rPr lang="en-US" sz="2200" err="1"/>
              <a:t>odrasli</a:t>
            </a:r>
            <a:r>
              <a:rPr lang="en-US" sz="2200"/>
              <a:t> </a:t>
            </a:r>
            <a:r>
              <a:rPr lang="en-US" sz="2200" err="1"/>
              <a:t>moraju</a:t>
            </a:r>
            <a:r>
              <a:rPr lang="en-US" sz="2200"/>
              <a:t> da </a:t>
            </a:r>
            <a:r>
              <a:rPr lang="en-US" sz="2200" err="1"/>
              <a:t>saslusaju</a:t>
            </a:r>
            <a:r>
              <a:rPr lang="en-US" sz="2200"/>
              <a:t>.</a:t>
            </a:r>
          </a:p>
          <a:p>
            <a:r>
              <a:rPr lang="en-US" sz="2200"/>
              <a:t>15. </a:t>
            </a:r>
            <a:r>
              <a:rPr lang="en-US" sz="2200" err="1"/>
              <a:t>Imas</a:t>
            </a:r>
            <a:r>
              <a:rPr lang="en-US" sz="2200"/>
              <a:t> </a:t>
            </a:r>
            <a:r>
              <a:rPr lang="en-US" sz="2200" err="1"/>
              <a:t>pravo</a:t>
            </a:r>
            <a:r>
              <a:rPr lang="en-US" sz="2200"/>
              <a:t> da </a:t>
            </a:r>
            <a:r>
              <a:rPr lang="en-US" sz="2200" err="1"/>
              <a:t>izaberes</a:t>
            </a:r>
            <a:r>
              <a:rPr lang="en-US" sz="2200"/>
              <a:t> </a:t>
            </a:r>
            <a:r>
              <a:rPr lang="en-US" sz="2200" err="1"/>
              <a:t>prijatelje</a:t>
            </a:r>
            <a:r>
              <a:rPr lang="en-US" sz="2200"/>
              <a:t> I </a:t>
            </a:r>
            <a:r>
              <a:rPr lang="en-US" sz="2200" err="1"/>
              <a:t>pridruzis</a:t>
            </a:r>
            <a:r>
              <a:rPr lang="en-US" sz="2200"/>
              <a:t> se </a:t>
            </a:r>
            <a:r>
              <a:rPr lang="en-US" sz="2200" err="1"/>
              <a:t>grupi</a:t>
            </a:r>
            <a:r>
              <a:rPr lang="en-US" sz="2200"/>
              <a:t>, </a:t>
            </a:r>
            <a:r>
              <a:rPr lang="en-US" sz="2200" err="1"/>
              <a:t>osim</a:t>
            </a:r>
            <a:r>
              <a:rPr lang="en-US" sz="2200"/>
              <a:t> </a:t>
            </a:r>
            <a:r>
              <a:rPr lang="en-US" sz="2200" err="1"/>
              <a:t>ako</a:t>
            </a:r>
            <a:r>
              <a:rPr lang="en-US" sz="2200"/>
              <a:t> to ne </a:t>
            </a:r>
            <a:r>
              <a:rPr lang="en-US" sz="2200" err="1"/>
              <a:t>ugrozava</a:t>
            </a:r>
            <a:r>
              <a:rPr lang="en-US" sz="2200"/>
              <a:t> </a:t>
            </a:r>
            <a:r>
              <a:rPr lang="en-US" sz="2200" err="1"/>
              <a:t>druge</a:t>
            </a:r>
            <a:r>
              <a:rPr lang="en-US" sz="2200"/>
              <a:t>.</a:t>
            </a:r>
          </a:p>
          <a:p>
            <a:r>
              <a:rPr lang="en-US" sz="2200"/>
              <a:t>16. </a:t>
            </a:r>
            <a:r>
              <a:rPr lang="en-US" sz="2200" err="1"/>
              <a:t>Imas</a:t>
            </a:r>
            <a:r>
              <a:rPr lang="en-US" sz="2200"/>
              <a:t> </a:t>
            </a:r>
            <a:r>
              <a:rPr lang="en-US" sz="2200" err="1"/>
              <a:t>pravo</a:t>
            </a:r>
            <a:r>
              <a:rPr lang="en-US" sz="2200"/>
              <a:t> </a:t>
            </a:r>
            <a:r>
              <a:rPr lang="en-US" sz="2200" err="1"/>
              <a:t>na</a:t>
            </a:r>
            <a:r>
              <a:rPr lang="en-US" sz="2200"/>
              <a:t> </a:t>
            </a:r>
            <a:r>
              <a:rPr lang="en-US" sz="2200" err="1"/>
              <a:t>privatnost</a:t>
            </a:r>
            <a:r>
              <a:rPr lang="en-US" sz="2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262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E58C7-304E-4634-A182-F1564CEF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6400-C3B2-4585-BE8B-B488A541A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84" y="665939"/>
            <a:ext cx="11152581" cy="53660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100"/>
              <a:t>24. </a:t>
            </a:r>
            <a:r>
              <a:rPr lang="en-US" sz="3100" err="1"/>
              <a:t>Imas</a:t>
            </a:r>
            <a:r>
              <a:rPr lang="en-US" sz="3100"/>
              <a:t> </a:t>
            </a:r>
            <a:r>
              <a:rPr lang="en-US" sz="3100" err="1"/>
              <a:t>pravo</a:t>
            </a:r>
            <a:r>
              <a:rPr lang="en-US" sz="3100"/>
              <a:t> </a:t>
            </a:r>
            <a:r>
              <a:rPr lang="en-US" sz="3100" err="1"/>
              <a:t>na</a:t>
            </a:r>
            <a:r>
              <a:rPr lang="en-US" sz="3100"/>
              <a:t> </a:t>
            </a:r>
            <a:r>
              <a:rPr lang="en-US" sz="3100" err="1"/>
              <a:t>najbolju</a:t>
            </a:r>
            <a:r>
              <a:rPr lang="en-US" sz="3100"/>
              <a:t> </a:t>
            </a:r>
            <a:r>
              <a:rPr lang="en-US" sz="3100" err="1"/>
              <a:t>mogucu</a:t>
            </a:r>
            <a:r>
              <a:rPr lang="en-US" sz="3100"/>
              <a:t> </a:t>
            </a:r>
            <a:r>
              <a:rPr lang="en-US" sz="3100" err="1"/>
              <a:t>zdravstvenu</a:t>
            </a:r>
            <a:r>
              <a:rPr lang="en-US" sz="3100"/>
              <a:t> </a:t>
            </a:r>
            <a:r>
              <a:rPr lang="en-US" sz="3100" err="1"/>
              <a:t>zastitu</a:t>
            </a:r>
            <a:r>
              <a:rPr lang="en-US" sz="3100"/>
              <a:t>, </a:t>
            </a:r>
            <a:r>
              <a:rPr lang="en-US" sz="3100" err="1"/>
              <a:t>cistu</a:t>
            </a:r>
            <a:r>
              <a:rPr lang="en-US" sz="3100"/>
              <a:t> </a:t>
            </a:r>
            <a:r>
              <a:rPr lang="en-US" sz="3100" err="1"/>
              <a:t>vodu</a:t>
            </a:r>
            <a:r>
              <a:rPr lang="en-US" sz="3100"/>
              <a:t> za </a:t>
            </a:r>
            <a:r>
              <a:rPr lang="en-US" sz="3100" err="1"/>
              <a:t>pice</a:t>
            </a:r>
            <a:r>
              <a:rPr lang="en-US" sz="3100"/>
              <a:t>, </a:t>
            </a:r>
            <a:r>
              <a:rPr lang="en-US" sz="3100" err="1"/>
              <a:t>zdravu</a:t>
            </a:r>
            <a:r>
              <a:rPr lang="en-US" sz="3100"/>
              <a:t> </a:t>
            </a:r>
            <a:r>
              <a:rPr lang="en-US" sz="3100" err="1"/>
              <a:t>hranu</a:t>
            </a:r>
            <a:r>
              <a:rPr lang="en-US" sz="3100"/>
              <a:t> I </a:t>
            </a:r>
            <a:r>
              <a:rPr lang="en-US" sz="3100" err="1"/>
              <a:t>bezbedno</a:t>
            </a:r>
            <a:r>
              <a:rPr lang="en-US" sz="3100"/>
              <a:t> </a:t>
            </a:r>
            <a:r>
              <a:rPr lang="en-US" sz="3100" err="1"/>
              <a:t>okruzenje</a:t>
            </a:r>
            <a:r>
              <a:rPr lang="en-US" sz="3100"/>
              <a:t> I </a:t>
            </a:r>
            <a:r>
              <a:rPr lang="en-US" sz="3100" err="1"/>
              <a:t>informacije</a:t>
            </a:r>
            <a:r>
              <a:rPr lang="en-US" sz="3100"/>
              <a:t> </a:t>
            </a:r>
            <a:r>
              <a:rPr lang="en-US" sz="3100" err="1"/>
              <a:t>koje</a:t>
            </a:r>
            <a:r>
              <a:rPr lang="en-US" sz="3100"/>
              <a:t> </a:t>
            </a:r>
            <a:r>
              <a:rPr lang="en-US" sz="3100" err="1"/>
              <a:t>ti</a:t>
            </a:r>
            <a:r>
              <a:rPr lang="en-US" sz="3100"/>
              <a:t> </a:t>
            </a:r>
            <a:r>
              <a:rPr lang="en-US" sz="3100" err="1"/>
              <a:t>pomazu</a:t>
            </a:r>
            <a:r>
              <a:rPr lang="en-US" sz="3100"/>
              <a:t> da se dobro </a:t>
            </a:r>
            <a:r>
              <a:rPr lang="en-US" sz="3100" err="1"/>
              <a:t>osecas</a:t>
            </a:r>
            <a:endParaRPr lang="en-US" sz="3100"/>
          </a:p>
          <a:p>
            <a:r>
              <a:rPr lang="en-US" sz="3100"/>
              <a:t>28. </a:t>
            </a:r>
            <a:r>
              <a:rPr lang="en-US" sz="3100" err="1"/>
              <a:t>Imas</a:t>
            </a:r>
            <a:r>
              <a:rPr lang="en-US" sz="3100"/>
              <a:t> </a:t>
            </a:r>
            <a:r>
              <a:rPr lang="en-US" sz="3100" err="1"/>
              <a:t>pravo</a:t>
            </a:r>
            <a:r>
              <a:rPr lang="en-US" sz="3100"/>
              <a:t> </a:t>
            </a:r>
            <a:r>
              <a:rPr lang="en-US" sz="3100" err="1"/>
              <a:t>na</a:t>
            </a:r>
            <a:r>
              <a:rPr lang="en-US" sz="3100"/>
              <a:t> </a:t>
            </a:r>
            <a:r>
              <a:rPr lang="en-US" sz="3100" err="1"/>
              <a:t>kvalitetno</a:t>
            </a:r>
            <a:r>
              <a:rPr lang="en-US" sz="3100"/>
              <a:t> </a:t>
            </a:r>
            <a:r>
              <a:rPr lang="en-US" sz="3100" err="1"/>
              <a:t>obrazovanje</a:t>
            </a:r>
            <a:r>
              <a:rPr lang="en-US" sz="3100"/>
              <a:t>. Moras </a:t>
            </a:r>
            <a:r>
              <a:rPr lang="en-US" sz="3100" err="1"/>
              <a:t>biti</a:t>
            </a:r>
            <a:r>
              <a:rPr lang="en-US" sz="3100"/>
              <a:t> </a:t>
            </a:r>
            <a:r>
              <a:rPr lang="en-US" sz="3100" err="1"/>
              <a:t>podstaknut</a:t>
            </a:r>
            <a:r>
              <a:rPr lang="en-US" sz="3100"/>
              <a:t> </a:t>
            </a:r>
            <a:r>
              <a:rPr lang="en-US" sz="3100" err="1"/>
              <a:t>na</a:t>
            </a:r>
            <a:r>
              <a:rPr lang="en-US" sz="3100"/>
              <a:t> </a:t>
            </a:r>
            <a:r>
              <a:rPr lang="en-US" sz="3100" err="1"/>
              <a:t>skolovanje</a:t>
            </a:r>
            <a:r>
              <a:rPr lang="en-US" sz="3100"/>
              <a:t> do </a:t>
            </a:r>
            <a:r>
              <a:rPr lang="en-US" sz="3100" err="1"/>
              <a:t>najviseg</a:t>
            </a:r>
            <a:r>
              <a:rPr lang="en-US" sz="3100"/>
              <a:t> </a:t>
            </a:r>
            <a:r>
              <a:rPr lang="en-US" sz="3100" err="1"/>
              <a:t>niova</a:t>
            </a:r>
            <a:r>
              <a:rPr lang="en-US" sz="3100"/>
              <a:t> koji </a:t>
            </a:r>
            <a:r>
              <a:rPr lang="en-US" sz="3100" err="1"/>
              <a:t>mozes</a:t>
            </a:r>
            <a:r>
              <a:rPr lang="en-US" sz="3100"/>
              <a:t> </a:t>
            </a:r>
            <a:r>
              <a:rPr lang="en-US" sz="3100" err="1"/>
              <a:t>postici</a:t>
            </a:r>
            <a:r>
              <a:rPr lang="en-US" sz="3100"/>
              <a:t>.</a:t>
            </a:r>
          </a:p>
          <a:p>
            <a:r>
              <a:rPr lang="en-US" sz="3100"/>
              <a:t>29. </a:t>
            </a:r>
            <a:r>
              <a:rPr lang="en-US" sz="3100" err="1"/>
              <a:t>Tvoje</a:t>
            </a:r>
            <a:r>
              <a:rPr lang="en-US" sz="3100"/>
              <a:t> </a:t>
            </a:r>
            <a:r>
              <a:rPr lang="en-US" sz="3100" err="1"/>
              <a:t>obrazovanje</a:t>
            </a:r>
            <a:r>
              <a:rPr lang="en-US" sz="3100"/>
              <a:t> </a:t>
            </a:r>
            <a:r>
              <a:rPr lang="en-US" sz="3100" err="1"/>
              <a:t>ti</a:t>
            </a:r>
            <a:r>
              <a:rPr lang="en-US" sz="3100"/>
              <a:t> mora </a:t>
            </a:r>
            <a:r>
              <a:rPr lang="en-US" sz="3100" err="1"/>
              <a:t>pomoci</a:t>
            </a:r>
            <a:r>
              <a:rPr lang="en-US" sz="3100"/>
              <a:t> da </a:t>
            </a:r>
            <a:r>
              <a:rPr lang="en-US" sz="3100" err="1"/>
              <a:t>razvijas</a:t>
            </a:r>
            <a:r>
              <a:rPr lang="en-US" sz="3100"/>
              <a:t> </a:t>
            </a:r>
            <a:r>
              <a:rPr lang="en-US" sz="3100" err="1"/>
              <a:t>svoj</a:t>
            </a:r>
            <a:r>
              <a:rPr lang="en-US" sz="3100"/>
              <a:t> </a:t>
            </a:r>
            <a:r>
              <a:rPr lang="en-US" sz="3100" err="1"/>
              <a:t>talenat</a:t>
            </a:r>
            <a:r>
              <a:rPr lang="en-US" sz="3100"/>
              <a:t> I </a:t>
            </a:r>
            <a:r>
              <a:rPr lang="en-US" sz="3100" err="1"/>
              <a:t>sposobnosti</a:t>
            </a:r>
            <a:r>
              <a:rPr lang="en-US" sz="3100"/>
              <a:t>. </a:t>
            </a:r>
            <a:r>
              <a:rPr lang="en-US" sz="3100" err="1"/>
              <a:t>Takodje</a:t>
            </a:r>
            <a:r>
              <a:rPr lang="en-US" sz="3100"/>
              <a:t>, ono </a:t>
            </a:r>
            <a:r>
              <a:rPr lang="en-US" sz="3100" err="1"/>
              <a:t>ti</a:t>
            </a:r>
            <a:r>
              <a:rPr lang="en-US" sz="3100"/>
              <a:t> mora </a:t>
            </a:r>
            <a:r>
              <a:rPr lang="en-US" sz="3100" err="1"/>
              <a:t>pomoci</a:t>
            </a:r>
            <a:r>
              <a:rPr lang="en-US" sz="3100"/>
              <a:t> da </a:t>
            </a:r>
            <a:r>
              <a:rPr lang="en-US" sz="3100" err="1"/>
              <a:t>zivis</a:t>
            </a:r>
            <a:r>
              <a:rPr lang="en-US" sz="3100"/>
              <a:t> u </a:t>
            </a:r>
            <a:r>
              <a:rPr lang="en-US" sz="3100" err="1"/>
              <a:t>miru</a:t>
            </a:r>
            <a:r>
              <a:rPr lang="en-US" sz="3100"/>
              <a:t>, </a:t>
            </a:r>
            <a:r>
              <a:rPr lang="en-US" sz="3100" err="1"/>
              <a:t>stitis</a:t>
            </a:r>
            <a:r>
              <a:rPr lang="en-US" sz="3100"/>
              <a:t> </a:t>
            </a:r>
            <a:r>
              <a:rPr lang="en-US" sz="3100" err="1"/>
              <a:t>okolinu</a:t>
            </a:r>
            <a:r>
              <a:rPr lang="en-US" sz="3100"/>
              <a:t> I </a:t>
            </a:r>
            <a:r>
              <a:rPr lang="en-US" sz="3100" err="1"/>
              <a:t>postujes</a:t>
            </a:r>
            <a:r>
              <a:rPr lang="en-US" sz="3100"/>
              <a:t> </a:t>
            </a:r>
            <a:r>
              <a:rPr lang="en-US" sz="3100" err="1"/>
              <a:t>druge</a:t>
            </a:r>
            <a:r>
              <a:rPr lang="en-US" sz="3100"/>
              <a:t> </a:t>
            </a:r>
            <a:r>
              <a:rPr lang="en-US" sz="3100" err="1"/>
              <a:t>ljude</a:t>
            </a:r>
            <a:r>
              <a:rPr lang="en-US" sz="3100"/>
              <a:t>.</a:t>
            </a:r>
          </a:p>
          <a:p>
            <a:r>
              <a:rPr lang="en-US" sz="3100"/>
              <a:t>30. </a:t>
            </a:r>
            <a:r>
              <a:rPr lang="en-US" sz="3100" err="1"/>
              <a:t>Imas</a:t>
            </a:r>
            <a:r>
              <a:rPr lang="en-US" sz="3100"/>
              <a:t> </a:t>
            </a:r>
            <a:r>
              <a:rPr lang="en-US" sz="3100" err="1"/>
              <a:t>pravo</a:t>
            </a:r>
            <a:r>
              <a:rPr lang="en-US" sz="3100"/>
              <a:t> da </a:t>
            </a:r>
            <a:r>
              <a:rPr lang="en-US" sz="3100" err="1"/>
              <a:t>koristis</a:t>
            </a:r>
            <a:r>
              <a:rPr lang="en-US" sz="3100"/>
              <a:t> </a:t>
            </a:r>
            <a:r>
              <a:rPr lang="en-US" sz="3100" err="1"/>
              <a:t>svoju</a:t>
            </a:r>
            <a:r>
              <a:rPr lang="en-US" sz="3100"/>
              <a:t> </a:t>
            </a:r>
            <a:r>
              <a:rPr lang="en-US" sz="3100" err="1"/>
              <a:t>kulturu</a:t>
            </a:r>
            <a:r>
              <a:rPr lang="en-US" sz="3100"/>
              <a:t>, </a:t>
            </a:r>
            <a:r>
              <a:rPr lang="en-US" sz="3100" err="1"/>
              <a:t>jezik</a:t>
            </a:r>
            <a:r>
              <a:rPr lang="en-US" sz="3100"/>
              <a:t> I </a:t>
            </a:r>
            <a:r>
              <a:rPr lang="en-US" sz="3100" err="1"/>
              <a:t>religiju</a:t>
            </a:r>
            <a:r>
              <a:rPr lang="en-US" sz="3100"/>
              <a:t>- </a:t>
            </a:r>
            <a:r>
              <a:rPr lang="en-US" sz="3100" err="1"/>
              <a:t>ili</a:t>
            </a:r>
            <a:r>
              <a:rPr lang="en-US" sz="3100"/>
              <a:t> da </a:t>
            </a:r>
            <a:r>
              <a:rPr lang="en-US" sz="3100" err="1"/>
              <a:t>izaberes</a:t>
            </a:r>
            <a:r>
              <a:rPr lang="en-US" sz="3100"/>
              <a:t> </a:t>
            </a:r>
            <a:r>
              <a:rPr lang="en-US" sz="3100" err="1"/>
              <a:t>meku</a:t>
            </a:r>
            <a:r>
              <a:rPr lang="en-US" sz="3100"/>
              <a:t> </a:t>
            </a:r>
            <a:r>
              <a:rPr lang="en-US" sz="3100" err="1"/>
              <a:t>drugu</a:t>
            </a:r>
            <a:r>
              <a:rPr lang="en-US" sz="3100"/>
              <a:t> po </a:t>
            </a:r>
            <a:r>
              <a:rPr lang="en-US" sz="3100" err="1"/>
              <a:t>svom</a:t>
            </a:r>
            <a:r>
              <a:rPr lang="en-US" sz="3100"/>
              <a:t> </a:t>
            </a:r>
            <a:r>
              <a:rPr lang="en-US" sz="3100" err="1"/>
              <a:t>izboru</a:t>
            </a:r>
            <a:r>
              <a:rPr lang="en-US" sz="3100"/>
              <a:t>. </a:t>
            </a:r>
            <a:r>
              <a:rPr lang="en-US" sz="3100" err="1"/>
              <a:t>Manjinama</a:t>
            </a:r>
            <a:r>
              <a:rPr lang="en-US" sz="3100"/>
              <a:t> se </a:t>
            </a:r>
            <a:r>
              <a:rPr lang="en-US" sz="3100" err="1"/>
              <a:t>ovo</a:t>
            </a:r>
            <a:r>
              <a:rPr lang="en-US" sz="3100"/>
              <a:t> </a:t>
            </a:r>
            <a:r>
              <a:rPr lang="en-US" sz="3100" err="1"/>
              <a:t>pravo</a:t>
            </a:r>
            <a:r>
              <a:rPr lang="en-US" sz="3100"/>
              <a:t> mora </a:t>
            </a:r>
            <a:r>
              <a:rPr lang="en-US" sz="3100" err="1"/>
              <a:t>posebno</a:t>
            </a:r>
            <a:r>
              <a:rPr lang="en-US" sz="3100"/>
              <a:t> </a:t>
            </a:r>
            <a:r>
              <a:rPr lang="en-US" sz="3100" err="1"/>
              <a:t>zastititi</a:t>
            </a:r>
            <a:r>
              <a:rPr lang="en-US" sz="3100"/>
              <a:t>.</a:t>
            </a:r>
          </a:p>
          <a:p>
            <a:r>
              <a:rPr lang="en-US" sz="3100"/>
              <a:t>31. </a:t>
            </a:r>
            <a:r>
              <a:rPr lang="en-US" sz="3100" err="1"/>
              <a:t>Imas</a:t>
            </a:r>
            <a:r>
              <a:rPr lang="en-US" sz="3100"/>
              <a:t> </a:t>
            </a:r>
            <a:r>
              <a:rPr lang="en-US" sz="3100" err="1"/>
              <a:t>pravo</a:t>
            </a:r>
            <a:r>
              <a:rPr lang="en-US" sz="3100"/>
              <a:t> </a:t>
            </a:r>
            <a:r>
              <a:rPr lang="en-US" sz="3100" err="1"/>
              <a:t>na</a:t>
            </a:r>
            <a:r>
              <a:rPr lang="en-US" sz="3100"/>
              <a:t> </a:t>
            </a:r>
            <a:r>
              <a:rPr lang="en-US" sz="3100" err="1"/>
              <a:t>odmor</a:t>
            </a:r>
            <a:r>
              <a:rPr lang="en-US" sz="3100"/>
              <a:t> I </a:t>
            </a:r>
            <a:r>
              <a:rPr lang="en-US" sz="3100" err="1"/>
              <a:t>igru</a:t>
            </a:r>
            <a:r>
              <a:rPr lang="en-US" sz="3100"/>
              <a:t>.</a:t>
            </a:r>
          </a:p>
          <a:p>
            <a:r>
              <a:rPr lang="en-US" sz="3100"/>
              <a:t>42. IMAS PRAVO DA ZNAS SVOJA PRAVA! </a:t>
            </a:r>
            <a:r>
              <a:rPr lang="en-US" sz="3100" err="1"/>
              <a:t>Odrasli</a:t>
            </a:r>
            <a:r>
              <a:rPr lang="en-US" sz="3100"/>
              <a:t> </a:t>
            </a:r>
            <a:r>
              <a:rPr lang="en-US" sz="3100" err="1"/>
              <a:t>moraju</a:t>
            </a:r>
            <a:r>
              <a:rPr lang="en-US" sz="3100"/>
              <a:t> </a:t>
            </a:r>
            <a:r>
              <a:rPr lang="en-US" sz="3100" err="1"/>
              <a:t>znati</a:t>
            </a:r>
            <a:r>
              <a:rPr lang="en-US" sz="3100"/>
              <a:t> o </a:t>
            </a:r>
            <a:r>
              <a:rPr lang="en-US" sz="3100" err="1"/>
              <a:t>postojanju</a:t>
            </a:r>
            <a:r>
              <a:rPr lang="en-US" sz="3100"/>
              <a:t> </a:t>
            </a:r>
            <a:r>
              <a:rPr lang="en-US" sz="3100" err="1"/>
              <a:t>ovih</a:t>
            </a:r>
            <a:r>
              <a:rPr lang="en-US" sz="3100"/>
              <a:t> </a:t>
            </a:r>
            <a:r>
              <a:rPr lang="en-US" sz="3100" err="1"/>
              <a:t>prava</a:t>
            </a:r>
            <a:r>
              <a:rPr lang="en-US" sz="3100"/>
              <a:t> I </a:t>
            </a:r>
            <a:r>
              <a:rPr lang="en-US" sz="3100" err="1"/>
              <a:t>pomoci</a:t>
            </a:r>
            <a:r>
              <a:rPr lang="en-US" sz="3100"/>
              <a:t> </a:t>
            </a:r>
            <a:r>
              <a:rPr lang="en-US" sz="3100" err="1"/>
              <a:t>ti</a:t>
            </a:r>
            <a:r>
              <a:rPr lang="en-US" sz="3100"/>
              <a:t> da </a:t>
            </a:r>
            <a:r>
              <a:rPr lang="en-US" sz="3100" err="1"/>
              <a:t>ih</a:t>
            </a:r>
            <a:r>
              <a:rPr lang="en-US" sz="3100"/>
              <a:t> </a:t>
            </a:r>
            <a:r>
              <a:rPr lang="en-US" sz="3100" err="1"/>
              <a:t>nauci</a:t>
            </a:r>
            <a:r>
              <a:rPr lang="en-US" err="1"/>
              <a:t>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73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5C91410-38E3-42A2-9A1E-99A3D5246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92" y="351050"/>
            <a:ext cx="9176016" cy="615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8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id="{5EB90222-A5D3-C746-AA33-AE9DFFB17F8D}"/>
              </a:ext>
            </a:extLst>
          </p:cNvPr>
          <p:cNvSpPr txBox="1"/>
          <p:nvPr/>
        </p:nvSpPr>
        <p:spPr>
          <a:xfrm>
            <a:off x="317501" y="814917"/>
            <a:ext cx="1166283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/>
              <a:t>                          </a:t>
            </a:r>
          </a:p>
          <a:p>
            <a:pPr algn="l"/>
            <a:r>
              <a:rPr lang="sr-Latn-RS" sz="6600"/>
              <a:t>                     IZVOR:</a:t>
            </a:r>
          </a:p>
          <a:p>
            <a:pPr algn="l"/>
            <a:r>
              <a:rPr lang="sr-Latn-RS" sz="6600"/>
              <a:t>- Zakon o osnovama sistema obrazovanja i vaspitanna</a:t>
            </a:r>
          </a:p>
          <a:p>
            <a:pPr algn="l"/>
            <a:endParaRPr lang="sr-Latn-RS" sz="2400"/>
          </a:p>
          <a:p>
            <a:pPr algn="l"/>
            <a:endParaRPr lang="sr-Latn-RS" sz="2400"/>
          </a:p>
          <a:p>
            <a:pPr algn="l"/>
            <a:endParaRPr lang="sr-Latn-RS" sz="2400"/>
          </a:p>
          <a:p>
            <a:pPr algn="l"/>
            <a:endParaRPr lang="sr-Latn-RS" sz="2400"/>
          </a:p>
          <a:p>
            <a:pPr algn="l"/>
            <a:endParaRPr lang="sr-Latn-RS" sz="2400"/>
          </a:p>
          <a:p>
            <a:pPr algn="l"/>
            <a:endParaRPr lang="sr-Latn-RS" sz="2400"/>
          </a:p>
          <a:p>
            <a:pPr algn="l"/>
            <a:endParaRPr lang="sr-Latn-RS" sz="2400"/>
          </a:p>
          <a:p>
            <a:pPr algn="l"/>
            <a:endParaRPr lang="sr-Latn-RS" sz="2400"/>
          </a:p>
          <a:p>
            <a:pPr algn="l"/>
            <a:r>
              <a:rPr lang="en-US" sz="4000"/>
              <a:t>Sofija </a:t>
            </a:r>
            <a:r>
              <a:rPr lang="en-US" sz="4000" err="1"/>
              <a:t>Stanimirovic</a:t>
            </a:r>
            <a:r>
              <a:rPr lang="en-US" sz="4000"/>
              <a:t> VIII1</a:t>
            </a:r>
            <a:endParaRPr lang="sr-Latn-RS" sz="2400"/>
          </a:p>
        </p:txBody>
      </p:sp>
    </p:spTree>
    <p:extLst>
      <p:ext uri="{BB962C8B-B14F-4D97-AF65-F5344CB8AC3E}">
        <p14:creationId xmlns:p14="http://schemas.microsoft.com/office/powerpoint/2010/main" val="1439215714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305</Words>
  <Application>Microsoft Office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Arial,Sans-Serif</vt:lpstr>
      <vt:lpstr>Batang</vt:lpstr>
      <vt:lpstr>Calibri Light</vt:lpstr>
      <vt:lpstr>Franklin Gothic Medium</vt:lpstr>
      <vt:lpstr>The Hand</vt:lpstr>
      <vt:lpstr>The Serif Hand</vt:lpstr>
      <vt:lpstr>ChitchatVTI</vt:lpstr>
      <vt:lpstr>Dete  je dete, da ga volite i razumete!</vt:lpstr>
      <vt:lpstr>Права детета и ученика </vt:lpstr>
      <vt:lpstr>PowerPoint Presentation</vt:lpstr>
      <vt:lpstr>Обавезе ученика </vt:lpstr>
      <vt:lpstr>PowerPoint Presentation</vt:lpstr>
      <vt:lpstr>KONVENCIJA UN O PRAVIMA DETETA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Marija Tanasić Stanišić</cp:lastModifiedBy>
  <cp:revision>7</cp:revision>
  <dcterms:created xsi:type="dcterms:W3CDTF">2021-10-03T22:49:04Z</dcterms:created>
  <dcterms:modified xsi:type="dcterms:W3CDTF">2021-10-04T18:49:33Z</dcterms:modified>
</cp:coreProperties>
</file>