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8" r:id="rId4"/>
    <p:sldId id="261" r:id="rId5"/>
    <p:sldId id="285" r:id="rId6"/>
    <p:sldId id="286" r:id="rId7"/>
    <p:sldId id="260" r:id="rId8"/>
    <p:sldId id="266" r:id="rId9"/>
    <p:sldId id="269" r:id="rId10"/>
    <p:sldId id="263" r:id="rId11"/>
    <p:sldId id="271" r:id="rId12"/>
    <p:sldId id="272" r:id="rId13"/>
    <p:sldId id="273" r:id="rId14"/>
    <p:sldId id="277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90" r:id="rId24"/>
    <p:sldId id="291" r:id="rId25"/>
    <p:sldId id="288" r:id="rId26"/>
    <p:sldId id="292" r:id="rId27"/>
    <p:sldId id="300" r:id="rId28"/>
    <p:sldId id="293" r:id="rId29"/>
    <p:sldId id="294" r:id="rId30"/>
    <p:sldId id="295" r:id="rId31"/>
    <p:sldId id="296" r:id="rId32"/>
    <p:sldId id="298" r:id="rId33"/>
    <p:sldId id="301" r:id="rId34"/>
    <p:sldId id="302" r:id="rId35"/>
    <p:sldId id="303" r:id="rId36"/>
    <p:sldId id="304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68C665-27FE-4C26-B43F-B4F599002330}" type="datetimeFigureOut">
              <a:rPr lang="en-US" smtClean="0"/>
              <a:pPr/>
              <a:t>19-Feb-21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9B314C-9AD7-49DE-A1A1-EFA38A253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24000"/>
            <a:ext cx="6172200" cy="35052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Постављање узнемирујућих, увредљивих или претећих порука, слика или видео</a:t>
            </a:r>
            <a:r>
              <a:rPr lang="sr-Cyrl-RS" dirty="0" smtClean="0"/>
              <a:t> </a:t>
            </a:r>
            <a:r>
              <a:rPr lang="ru-RU" dirty="0" smtClean="0"/>
              <a:t>снимака на туђе профиле или слање тих материјала СМС-ом, инстант порукама, имејлом, остављање на чету;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Снимање и дистрибуција слика,порука и материјала сексуалног садржаја;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Узнемиравање телефонским позивима;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Лажно представљање, коришћење туђег идентитета, креирање профила на друштвеним мрежама на туђе име;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Недозвољено саопштавање туђих приватних информација, објављивање лажних оптужби или гласина о другој особи на профилима друштвених мрежа, блоговима итд;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Промена или крађа лозинки;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Слање вируса;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Исмевање у онлајн причаоницама и на интернет форумима, непримерено коментарисање туђих слика, порука на профилима, блоговима;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Игнорисање, искључивање (нпр.из група на социјалним мрежама), подстицање мржње (по различитим основама) и др.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ОБЛИЦИ ДИГИТАЛНОГ НАСИЉА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620000" cy="50167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800" dirty="0" smtClean="0"/>
              <a:t>Већина онлајн сервиса прописала је доњу узрасну границу за коришћење ових сервиса. Најчешће је то 13 година (нпр.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, Ask.fm, </a:t>
            </a:r>
            <a:r>
              <a:rPr lang="en-US" sz="2800" dirty="0" err="1" smtClean="0"/>
              <a:t>Instagram</a:t>
            </a:r>
            <a:r>
              <a:rPr lang="en-US" sz="2800" dirty="0" smtClean="0"/>
              <a:t>, Twitter </a:t>
            </a:r>
            <a:r>
              <a:rPr lang="en-US" sz="2800" dirty="0" err="1" smtClean="0"/>
              <a:t>Snapchat</a:t>
            </a:r>
            <a:r>
              <a:rPr lang="en-US" sz="2800" dirty="0" smtClean="0"/>
              <a:t>, </a:t>
            </a:r>
            <a:r>
              <a:rPr lang="en-US" sz="2800" dirty="0" err="1" smtClean="0"/>
              <a:t>Viber</a:t>
            </a:r>
            <a:r>
              <a:rPr lang="en-US" sz="2800" dirty="0" smtClean="0"/>
              <a:t>, Skype </a:t>
            </a:r>
            <a:r>
              <a:rPr lang="sr-Cyrl-RS" sz="2800" dirty="0" smtClean="0"/>
              <a:t>и др.), али за неке (нпр. </a:t>
            </a:r>
            <a:r>
              <a:rPr lang="en-US" sz="2800" dirty="0" err="1" smtClean="0"/>
              <a:t>WhatsApp</a:t>
            </a:r>
            <a:r>
              <a:rPr lang="en-US" sz="2800" dirty="0" smtClean="0"/>
              <a:t> ) </a:t>
            </a:r>
            <a:r>
              <a:rPr lang="sr-Cyrl-RS" sz="2800" dirty="0" smtClean="0"/>
              <a:t>узрасна граница је 16 година!</a:t>
            </a:r>
          </a:p>
          <a:p>
            <a:endParaRPr lang="ru-RU" sz="2800" dirty="0" smtClean="0"/>
          </a:p>
          <a:p>
            <a:r>
              <a:rPr lang="ru-RU" sz="2400" dirty="0" smtClean="0"/>
              <a:t>То значи да власници социјалних мрежа не сносе одговорност за злоупотребу података уколико се установи да су корисници приликом регистрације оставили лажне податке.</a:t>
            </a:r>
            <a:endParaRPr lang="sr-Cyrl-R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Узнемиреност током или након коришћења интернета;</a:t>
            </a:r>
          </a:p>
          <a:p>
            <a:endParaRPr lang="ru-RU" dirty="0"/>
          </a:p>
          <a:p>
            <a:r>
              <a:rPr lang="ru-RU" dirty="0" smtClean="0"/>
              <a:t>Неочекивано мења навике у вези са коришћењем дигиталних оруђа, постаје опрезнији и примењује додатне мере заштите;</a:t>
            </a:r>
          </a:p>
          <a:p>
            <a:pPr marL="109728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Избегава дружења са вршњацима, делује одсутно, нерасположено, несигурно и раздражљиво; 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Није мотивисан за учење, има проблеме са концентрацијом, постиже лошији успех у школи;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Избегава школу, често изостаје из школе јер је не опажа као безбедно место; 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Користи различите штетне супстанце (алкохол, дрога); 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Има различите психосоматске симптоме (главобоља, муцање, ноћно мокрење, болови у стомаку, нагло мршављење или гојење, ноћне море, самоубилачке мисли и др.).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Како препознати да је неко изложен дигиталном насиљу?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Током дигиталне комуникације друга особа не може да се физички повреди. Међутим, последице дигиталног насиља односе се на психо-физичко здравље, емоционално и социјално функционисање, као и понашање деце и младих (негативно).</a:t>
            </a:r>
          </a:p>
          <a:p>
            <a:r>
              <a:rPr lang="sr-Cyrl-RS" dirty="0" smtClean="0"/>
              <a:t>Резултати истраживања показују да већина младих који су трпели неки од облика дигиталног насиља осећа тугу, безнађе, депресију и анксиозност, узнемиреност или постиђеност 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Последице изложености дигиталном насиљу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Развијање дигиталне писмености младих и одраслих </a:t>
            </a:r>
            <a:r>
              <a:rPr lang="ru-RU" dirty="0" smtClean="0"/>
              <a:t>(наставника и родитеља) с циљем да се унапреде њихове вештине примене техничких мера заштите, али, још важније, да се развије свест о ризицима, али и о предностима коришћења дигиталне технологије.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Стицање и развијање социјалних вештина</a:t>
            </a:r>
            <a:r>
              <a:rPr lang="ru-RU" dirty="0" smtClean="0"/>
              <a:t>, односно вештина ненасилне комуникације и у реалном и у дигиталном окружењу, као и неговање атмосфере разумевања и толеранције, </a:t>
            </a:r>
            <a:r>
              <a:rPr lang="sr-Cyrl-RS" dirty="0" smtClean="0"/>
              <a:t>уважавање других, нулта толеранција на сваку врсту насиља.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Превенција дигиталног насиља?!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Односите се према другима с поштовањем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Било да пишете мејлове, разговарате на чету, остављате коментаре на социјалним мрежама, учествујете у форумима или радите нешто друго на интернету, понашајте се пристојно и културно. Златно правило сваке комуникације, без обзира да ли се она дешава у реалном или виртуелном свету гласи: </a:t>
            </a:r>
            <a:r>
              <a:rPr lang="ru-RU" sz="2000" i="1" dirty="0" smtClean="0"/>
              <a:t>Не чини другима оно што не желиш да други теби чине!</a:t>
            </a:r>
            <a:endParaRPr lang="en-US" sz="20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Како да се заштитите?</a:t>
            </a:r>
            <a:endParaRPr lang="en-US" b="1" dirty="0"/>
          </a:p>
        </p:txBody>
      </p:sp>
      <p:pic>
        <p:nvPicPr>
          <p:cNvPr id="4098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066">
            <a:off x="4826592" y="4495800"/>
            <a:ext cx="4038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Будите свесни трагова које остављате у дигиталном свету , размислите пре него што нешто „постујете”, „шерујете”, „твитујете”... 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Имајте на уму да информација коју једном поставите на интернету, престаје да буде ваше власништво и да заувек губите контролу над њом, нпр. само једна несмотрено постављена фотографија, неколико година касније, може некоме бити препрека за добијање радног места...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sr-Cyrl-RS" b="1" dirty="0" smtClean="0"/>
              <a:t>Како да се заштитите?</a:t>
            </a:r>
            <a:endParaRPr lang="en-US" b="1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066">
            <a:off x="6069126" y="5487341"/>
            <a:ext cx="2731988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Обратите пажњу на језик којим комуницирате на интернету. 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>Непримерене, грубе и вулгарне поруке могу некога да повреде, иако можда иза њих не стоји нужно лоша намера. Осим тога, већина форума, мрежа и других онлајн сервиса има прописана правила комуницирања, па вам се може десити да вас привремено искључе или да вам трајно онемогуће коришћење тих сервиса.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sr-Cyrl-RS" b="1" dirty="0"/>
              <a:t>Како да се </a:t>
            </a:r>
            <a:r>
              <a:rPr lang="sr-Cyrl-RS" b="1" dirty="0" smtClean="0"/>
              <a:t>заштитите?</a:t>
            </a:r>
            <a:endParaRPr lang="en-US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41197"/>
            <a:ext cx="2711445" cy="15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Будите опрезни с личним информацијама, не делите их с другима.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Никада не делите личне информације (име, адреса, бројеви телефона, име школе, место живљења) о себи, породици или пријатељима с другима, чак и онда када позитивно процењујете њихове намере. Поштујте упутства за заштиту личних података и правила за креирање безбедне лозинке. То ће повећати вашу безбедност на интернету.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sr-Cyrl-RS" b="1" dirty="0"/>
              <a:t>Како да се </a:t>
            </a:r>
            <a:r>
              <a:rPr lang="sr-Cyrl-RS" b="1" dirty="0" smtClean="0"/>
              <a:t>заштитите?</a:t>
            </a:r>
            <a:endParaRPr lang="en-US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066">
            <a:off x="5879203" y="5495812"/>
            <a:ext cx="3266581" cy="2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Предузмите неопходне мере техничке заштите како бисте предупредили могућност насиља.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Заштитите свој рачунар антивирус програмима. Приликом регистрације на неку социјалну мрежу, прочитајте упутства за безбедно коришћење.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/>
              <a:t>Како да се заштитите?</a:t>
            </a:r>
            <a:endParaRPr lang="en-US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92" y="4876800"/>
            <a:ext cx="4038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7620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Током последње две деценије, интернет и дигитална технологија постали су саставни део живота људи широм света. Више од три милијарде људи на свету има приступ интернету.</a:t>
            </a:r>
          </a:p>
          <a:p>
            <a:endParaRPr lang="ru-RU" sz="2000" dirty="0" smtClean="0"/>
          </a:p>
          <a:p>
            <a:r>
              <a:rPr lang="ru-RU" sz="2000" dirty="0" smtClean="0"/>
              <a:t>Према резултатима истраживања, деца у све ранијем узрасту почињу да користе дигиталне уређаје. Број деце и младих који свакодневно користе интернет у сталном је порасту, и у свету и код нас. </a:t>
            </a:r>
          </a:p>
          <a:p>
            <a:endParaRPr lang="ru-RU" sz="2000" dirty="0" smtClean="0"/>
          </a:p>
          <a:p>
            <a:r>
              <a:rPr lang="ru-RU" sz="2000" dirty="0" smtClean="0"/>
              <a:t>За генерације које су рођене и одрастају у дигиталном добу, дигитална комуникација представља уобичајен, па чак и доминантан облик комуникације.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object 4"/>
          <p:cNvSpPr/>
          <p:nvPr/>
        </p:nvSpPr>
        <p:spPr>
          <a:xfrm>
            <a:off x="4572000" y="4724400"/>
            <a:ext cx="3657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Помозите особама које се не сналазе најбоље на интернету.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Свака особа која користи интернет у неком тренутку била је „новајлија” на њему. Будите солидарни, помозите другима да безбедније користе интернет, јер тако повећавате и личну безбедност, а интернет чините безбеднијим и бољим местом за све који га користе.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/>
              <a:t>Како да се заштитите?</a:t>
            </a:r>
            <a:endParaRPr lang="en-US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664">
            <a:off x="4795107" y="5334931"/>
            <a:ext cx="4038600" cy="174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Будите свесни дигиталног насиља.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Дигитално насиље чешће је него што то многи млади мисле. Често млади својим понашањем несвесно повређују друге и заправо чине дигитално насиље.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Немојте пасивно да посматрате дигитално насиље, пријавите га. </a:t>
            </a:r>
            <a:r>
              <a:rPr lang="ru-RU" dirty="0" smtClean="0"/>
              <a:t>Дигитално насиље треба пријавити и на њега треба реаговати.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/>
              <a:t>Како да се заштитите?</a:t>
            </a:r>
            <a:endParaRPr lang="en-US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85" y="5408634"/>
            <a:ext cx="3657601" cy="18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Информишите се о дигиталном насиљу. </a:t>
            </a:r>
            <a:r>
              <a:rPr lang="ru-RU" dirty="0" smtClean="0"/>
              <a:t>Информишите се о превентивним мерама које можете да предузмете пре него што се дигитално насиље догоди. Запамтите, само заједничким снагама можемо да учинимо интернет безбеднијим и бољим местом за младе!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Коришћење интернета сведите на разумну меру. </a:t>
            </a:r>
            <a:r>
              <a:rPr lang="ru-RU" dirty="0" smtClean="0"/>
              <a:t>Не трошите превише времена на интернету. Постоје и други занимљиви начини на које можете да потрошите своје слободно време.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sr-Cyrl-RS" b="1" dirty="0"/>
              <a:t>Како да се </a:t>
            </a:r>
            <a:r>
              <a:rPr lang="sr-Cyrl-RS" b="1" dirty="0" smtClean="0"/>
              <a:t>заштитите?</a:t>
            </a:r>
            <a:endParaRPr lang="en-US" dirty="0"/>
          </a:p>
        </p:txBody>
      </p:sp>
      <p:pic>
        <p:nvPicPr>
          <p:cNvPr id="4" name="Picture 2" descr="Резултат слика за digitalno nasil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67" y="5334000"/>
            <a:ext cx="4138028" cy="180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Како да се заштитиш?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9363"/>
            <a:ext cx="8229600" cy="4525963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Штити своје шифре</a:t>
            </a:r>
          </a:p>
          <a:p>
            <a:r>
              <a:rPr lang="sr-Cyrl-RS" dirty="0" smtClean="0"/>
              <a:t>Немој да одајеш превише информација.</a:t>
            </a:r>
          </a:p>
          <a:p>
            <a:r>
              <a:rPr lang="sr-Cyrl-RS" dirty="0" smtClean="0"/>
              <a:t>Прилагоди подешавања приватности.</a:t>
            </a:r>
          </a:p>
          <a:p>
            <a:r>
              <a:rPr lang="sr-Cyrl-RS" dirty="0" smtClean="0"/>
              <a:t>Контролиши коментаре.</a:t>
            </a:r>
          </a:p>
          <a:p>
            <a:r>
              <a:rPr lang="sr-Cyrl-RS" dirty="0" smtClean="0"/>
              <a:t>Велики број пријатеља не значи </a:t>
            </a:r>
          </a:p>
          <a:p>
            <a:pPr marL="109728" indent="0">
              <a:buNone/>
            </a:pPr>
            <a:r>
              <a:rPr lang="sr-Cyrl-RS" dirty="0" smtClean="0"/>
              <a:t>право пријатељство.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1546450"/>
            <a:ext cx="1077686" cy="112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72" y="5638800"/>
            <a:ext cx="876300" cy="9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7818"/>
            <a:ext cx="1066800" cy="9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2959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5049"/>
            <a:ext cx="9144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7818"/>
            <a:ext cx="76744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2">
            <a:off x="6477000" y="3733800"/>
            <a:ext cx="24928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sr-Cyrl-RS" sz="3200" b="1" dirty="0" smtClean="0">
                <a:solidFill>
                  <a:srgbClr val="FF0000"/>
                </a:solidFill>
              </a:rPr>
              <a:t>НИКАДА НЕМОЈТЕ играти </a:t>
            </a:r>
            <a:r>
              <a:rPr lang="sr-Latn-RS" sz="3200" b="1" dirty="0">
                <a:solidFill>
                  <a:srgbClr val="FF0000"/>
                </a:solidFill>
              </a:rPr>
              <a:t>CHALLENGE</a:t>
            </a:r>
            <a:r>
              <a:rPr lang="sr-Cyrl-RS" sz="3200" b="1" dirty="0">
                <a:solidFill>
                  <a:srgbClr val="FF0000"/>
                </a:solidFill>
              </a:rPr>
              <a:t> – игре </a:t>
            </a:r>
            <a:r>
              <a:rPr lang="sr-Cyrl-RS" sz="3200" b="1" dirty="0" smtClean="0">
                <a:solidFill>
                  <a:srgbClr val="FF0000"/>
                </a:solidFill>
              </a:rPr>
              <a:t>изазова</a:t>
            </a:r>
          </a:p>
          <a:p>
            <a:pPr marL="109728" indent="0" algn="ctr">
              <a:buNone/>
            </a:pPr>
            <a:endParaRPr lang="sr-Cyrl-RS" sz="3200" dirty="0"/>
          </a:p>
          <a:p>
            <a:pPr marL="457200" indent="-457200">
              <a:buFont typeface="Courier New" pitchFamily="49" charset="0"/>
              <a:buChar char="o"/>
            </a:pPr>
            <a:r>
              <a:rPr lang="sr-Cyrl-RS" sz="3200" dirty="0"/>
              <a:t>Не упуштајте се у изазове, јер то није пут да докажете да сте најбољи у </a:t>
            </a:r>
            <a:r>
              <a:rPr lang="sr-Cyrl-RS" sz="3200" dirty="0" smtClean="0"/>
              <a:t>нечему.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sr-Cyrl-RS" sz="3200" dirty="0" smtClean="0"/>
              <a:t>Не </a:t>
            </a:r>
            <a:r>
              <a:rPr lang="sr-Cyrl-RS" sz="3200" dirty="0"/>
              <a:t>дозволите да други утичу на вас, последице сносите </a:t>
            </a:r>
            <a:r>
              <a:rPr lang="sr-Cyrl-RS" sz="3200" dirty="0" smtClean="0"/>
              <a:t>ви.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sr-Cyrl-RS" sz="3200" dirty="0" smtClean="0"/>
              <a:t>Не </a:t>
            </a:r>
            <a:r>
              <a:rPr lang="sr-Cyrl-RS" sz="3200" dirty="0"/>
              <a:t>учествујте у изазовима који могу нашкодити вашем </a:t>
            </a:r>
            <a:r>
              <a:rPr lang="sr-Cyrl-RS" sz="3200" dirty="0" smtClean="0"/>
              <a:t>здрављу.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sr-Cyrl-RS" sz="3200" dirty="0" smtClean="0"/>
              <a:t>Поента </a:t>
            </a:r>
            <a:r>
              <a:rPr lang="sr-Cyrl-RS" sz="3200" dirty="0"/>
              <a:t>изазова је да се смеју и забављају обе стране.</a:t>
            </a:r>
          </a:p>
        </p:txBody>
      </p:sp>
    </p:spTree>
    <p:extLst>
      <p:ext uri="{BB962C8B-B14F-4D97-AF65-F5344CB8AC3E}">
        <p14:creationId xmlns:p14="http://schemas.microsoft.com/office/powerpoint/2010/main" val="27489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Увредљиви текстови или мејлови;</a:t>
            </a:r>
          </a:p>
          <a:p>
            <a:r>
              <a:rPr lang="sr-Cyrl-RS" dirty="0" smtClean="0"/>
              <a:t>Увредљиве поруке, слике или видео материјал;</a:t>
            </a:r>
          </a:p>
          <a:p>
            <a:r>
              <a:rPr lang="sr-Cyrl-RS" dirty="0" smtClean="0"/>
              <a:t>Имитирање, искључивање, понижавање онлајн;</a:t>
            </a:r>
          </a:p>
          <a:p>
            <a:r>
              <a:rPr lang="sr-Cyrl-RS" dirty="0" smtClean="0"/>
              <a:t>Ружна оговарања и чет.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CYBERBULLYING – </a:t>
            </a:r>
            <a:r>
              <a:rPr lang="sr-Cyrl-RS" dirty="0" smtClean="0">
                <a:solidFill>
                  <a:srgbClr val="FF0000"/>
                </a:solidFill>
              </a:rPr>
              <a:t>Вршњачко насиље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094">
            <a:off x="4632802" y="4260944"/>
            <a:ext cx="4343400" cy="260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3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>
                <a:solidFill>
                  <a:srgbClr val="FF0000"/>
                </a:solidFill>
              </a:rPr>
              <a:t>CYBERBULLYING – </a:t>
            </a:r>
            <a:r>
              <a:rPr lang="sr-Cyrl-RS" dirty="0">
                <a:solidFill>
                  <a:srgbClr val="FF0000"/>
                </a:solidFill>
              </a:rPr>
              <a:t>Вршњачко насиље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r-Cyrl-RS" sz="2000" b="1" dirty="0" smtClean="0"/>
              <a:t>Деца која су изложена</a:t>
            </a:r>
            <a:r>
              <a:rPr lang="sr-Latn-RS" sz="2000" b="1" dirty="0"/>
              <a:t> </a:t>
            </a:r>
            <a:r>
              <a:rPr lang="en-US" sz="2000" b="1" dirty="0" err="1" smtClean="0"/>
              <a:t>cyberbullyng</a:t>
            </a:r>
            <a:r>
              <a:rPr lang="sr-Cyrl-RS" sz="2000" b="1" dirty="0" smtClean="0"/>
              <a:t>-у  су:</a:t>
            </a:r>
          </a:p>
          <a:p>
            <a:pPr marL="109728" indent="0">
              <a:buNone/>
            </a:pPr>
            <a:endParaRPr lang="sr-Cyrl-RS" sz="2000" b="1" dirty="0" smtClean="0"/>
          </a:p>
          <a:p>
            <a:pPr marL="109728" indent="0">
              <a:buNone/>
            </a:pPr>
            <a:r>
              <a:rPr lang="sr-Cyrl-RS" sz="2000" b="1" dirty="0" smtClean="0"/>
              <a:t>- </a:t>
            </a:r>
            <a:r>
              <a:rPr lang="sr-Cyrl-RS" sz="2000" dirty="0" smtClean="0"/>
              <a:t>повучена, тужна, плачљива,</a:t>
            </a:r>
          </a:p>
          <a:p>
            <a:pPr marL="109728" indent="0">
              <a:buNone/>
            </a:pPr>
            <a:r>
              <a:rPr lang="sr-Cyrl-RS" sz="2000" dirty="0" smtClean="0"/>
              <a:t>- слабо комуницирају,</a:t>
            </a:r>
          </a:p>
          <a:p>
            <a:pPr marL="109728" indent="0">
              <a:buNone/>
            </a:pPr>
            <a:r>
              <a:rPr lang="sr-Cyrl-RS" sz="2000" dirty="0" smtClean="0"/>
              <a:t>- вршњаци их одбацују,</a:t>
            </a:r>
          </a:p>
          <a:p>
            <a:pPr marL="109728" indent="0">
              <a:buNone/>
            </a:pPr>
            <a:r>
              <a:rPr lang="sr-Cyrl-RS" sz="2000" dirty="0" smtClean="0"/>
              <a:t>- деконцентрисана су,</a:t>
            </a:r>
          </a:p>
          <a:p>
            <a:pPr marL="109728" indent="0">
              <a:buNone/>
            </a:pPr>
            <a:r>
              <a:rPr lang="sr-Cyrl-RS" sz="2000" dirty="0" smtClean="0"/>
              <a:t>-одбијају школске задатке,</a:t>
            </a:r>
          </a:p>
          <a:p>
            <a:pPr marL="109728" indent="0">
              <a:buNone/>
            </a:pPr>
            <a:r>
              <a:rPr lang="sr-Cyrl-RS" sz="2000" dirty="0" smtClean="0"/>
              <a:t>-имају мањак самопоуздања.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r-Cyrl-RS" sz="2000" b="1" dirty="0"/>
              <a:t>Деца која </a:t>
            </a:r>
            <a:r>
              <a:rPr lang="sr-Cyrl-RS" sz="2000" b="1" dirty="0" smtClean="0"/>
              <a:t>врше </a:t>
            </a:r>
            <a:r>
              <a:rPr lang="en-US" sz="2000" b="1" dirty="0" err="1" smtClean="0"/>
              <a:t>cyberbullyng</a:t>
            </a:r>
            <a:r>
              <a:rPr lang="sr-Cyrl-RS" sz="2000" dirty="0" smtClean="0"/>
              <a:t>:</a:t>
            </a:r>
          </a:p>
          <a:p>
            <a:pPr marL="109728" indent="0">
              <a:buNone/>
            </a:pPr>
            <a:endParaRPr lang="sr-Cyrl-RS" sz="2000" dirty="0" smtClean="0"/>
          </a:p>
          <a:p>
            <a:pPr marL="109728" indent="0">
              <a:buNone/>
            </a:pPr>
            <a:r>
              <a:rPr lang="sr-Cyrl-RS" sz="2000" dirty="0" smtClean="0"/>
              <a:t>-имају потребу за моћи и контролом,</a:t>
            </a:r>
          </a:p>
          <a:p>
            <a:pPr marL="109728" indent="0">
              <a:buNone/>
            </a:pPr>
            <a:r>
              <a:rPr lang="sr-Cyrl-RS" sz="2000" dirty="0" smtClean="0"/>
              <a:t>-уживају у туђем болу и патњи,</a:t>
            </a:r>
          </a:p>
          <a:p>
            <a:pPr marL="109728" indent="0">
              <a:buNone/>
            </a:pPr>
            <a:r>
              <a:rPr lang="sr-Cyrl-RS" sz="2000" dirty="0" smtClean="0"/>
              <a:t>-мисле да их други изазивају,</a:t>
            </a:r>
          </a:p>
          <a:p>
            <a:pPr marL="109728" indent="0">
              <a:buNone/>
            </a:pPr>
            <a:r>
              <a:rPr lang="sr-Cyrl-RS" sz="2000" dirty="0" smtClean="0"/>
              <a:t>-имају превисоко самопоштовање,</a:t>
            </a:r>
          </a:p>
          <a:p>
            <a:pPr marL="109728" indent="0">
              <a:buNone/>
            </a:pPr>
            <a:r>
              <a:rPr lang="sr-Cyrl-RS" sz="2000" dirty="0" smtClean="0"/>
              <a:t>-импулсивна су.</a:t>
            </a:r>
          </a:p>
          <a:p>
            <a:pPr marL="109728" indent="0">
              <a:buNone/>
            </a:pPr>
            <a:endParaRPr lang="sr-Cyrl-RS" sz="2000" dirty="0"/>
          </a:p>
          <a:p>
            <a:endParaRPr lang="en-US" dirty="0"/>
          </a:p>
        </p:txBody>
      </p:sp>
      <p:pic>
        <p:nvPicPr>
          <p:cNvPr id="7" name="Слика 4" descr="stopcyberbully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054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4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sr-Cyrl-RS" b="1" dirty="0" smtClean="0"/>
          </a:p>
          <a:p>
            <a:pPr marL="109728" indent="0">
              <a:buNone/>
            </a:pPr>
            <a:r>
              <a:rPr lang="sr-Cyrl-RS" b="1" dirty="0" smtClean="0"/>
              <a:t>Уколико наиђеш на </a:t>
            </a:r>
            <a:r>
              <a:rPr lang="en-US" b="1" dirty="0" err="1" smtClean="0"/>
              <a:t>cyberbullyng</a:t>
            </a:r>
            <a:r>
              <a:rPr lang="en-US" b="1" dirty="0" smtClean="0"/>
              <a:t> </a:t>
            </a:r>
            <a:r>
              <a:rPr lang="sr-Cyrl-RS" b="1" dirty="0" smtClean="0"/>
              <a:t>насиље:</a:t>
            </a:r>
          </a:p>
          <a:p>
            <a:pPr marL="109728" indent="0">
              <a:buNone/>
            </a:pPr>
            <a:endParaRPr lang="sr-Cyrl-RS" sz="3200" dirty="0"/>
          </a:p>
          <a:p>
            <a:pPr>
              <a:buFont typeface="Wingdings" pitchFamily="2" charset="2"/>
              <a:buChar char="Ø"/>
            </a:pPr>
            <a:r>
              <a:rPr lang="sr-Cyrl-RS" sz="3200" dirty="0" smtClean="0"/>
              <a:t>Не игнориши!</a:t>
            </a:r>
          </a:p>
          <a:p>
            <a:pPr>
              <a:buFont typeface="Wingdings" pitchFamily="2" charset="2"/>
              <a:buChar char="Ø"/>
            </a:pPr>
            <a:r>
              <a:rPr lang="sr-Cyrl-RS" sz="3200" dirty="0" smtClean="0"/>
              <a:t>Не дели са другима!</a:t>
            </a:r>
          </a:p>
          <a:p>
            <a:pPr>
              <a:buFont typeface="Wingdings" pitchFamily="2" charset="2"/>
              <a:buChar char="Ø"/>
            </a:pPr>
            <a:r>
              <a:rPr lang="sr-Cyrl-RS" sz="3200" dirty="0" smtClean="0"/>
              <a:t>Сликај екран!</a:t>
            </a:r>
          </a:p>
          <a:p>
            <a:r>
              <a:rPr lang="sr-Cyrl-RS" sz="3200" dirty="0" smtClean="0"/>
              <a:t>Позови 19833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>
                <a:solidFill>
                  <a:srgbClr val="FF0000"/>
                </a:solidFill>
              </a:rPr>
              <a:t>CYBERBULLYING – </a:t>
            </a:r>
            <a:r>
              <a:rPr lang="sr-Cyrl-RS" dirty="0">
                <a:solidFill>
                  <a:srgbClr val="FF0000"/>
                </a:solidFill>
              </a:rPr>
              <a:t>Вршњачко насиље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sr-Cyrl-RS" dirty="0" smtClean="0"/>
          </a:p>
          <a:p>
            <a:pPr marL="109728" indent="0">
              <a:buNone/>
            </a:pPr>
            <a:r>
              <a:rPr lang="sr-Cyrl-RS" dirty="0" smtClean="0"/>
              <a:t>Ваш профил треба да представља само вас и само ви треба да имате приступ налогу.</a:t>
            </a:r>
          </a:p>
          <a:p>
            <a:pPr marL="109728" indent="0">
              <a:buNone/>
            </a:pPr>
            <a:endParaRPr lang="sr-Cyrl-RS" dirty="0"/>
          </a:p>
          <a:p>
            <a:pPr marL="109728" indent="0">
              <a:buNone/>
            </a:pPr>
            <a:r>
              <a:rPr lang="sr-Cyrl-RS" dirty="0" smtClean="0"/>
              <a:t>Уколико наиђеш на лажни или хаковани профил, обавезно позови 19833.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Лажни и хаковани профили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Дигиталнe технологије пружају различите могућности за психо-социјални развој, образовање и социјалну укљученост младих, као што је: </a:t>
            </a:r>
          </a:p>
          <a:p>
            <a:pPr>
              <a:buNone/>
            </a:pPr>
            <a:r>
              <a:rPr lang="ru-RU" dirty="0" smtClean="0"/>
              <a:t>    -проналажење информација</a:t>
            </a:r>
          </a:p>
          <a:p>
            <a:pPr>
              <a:buNone/>
            </a:pPr>
            <a:r>
              <a:rPr lang="ru-RU" dirty="0" smtClean="0"/>
              <a:t>    -учење</a:t>
            </a:r>
          </a:p>
          <a:p>
            <a:pPr>
              <a:buNone/>
            </a:pPr>
            <a:r>
              <a:rPr lang="ru-RU" dirty="0" smtClean="0"/>
              <a:t>    -истраживање </a:t>
            </a:r>
          </a:p>
          <a:p>
            <a:pPr>
              <a:buNone/>
            </a:pPr>
            <a:r>
              <a:rPr lang="ru-RU" dirty="0" smtClean="0"/>
              <a:t>    -комуникација </a:t>
            </a:r>
          </a:p>
          <a:p>
            <a:pPr>
              <a:buNone/>
            </a:pPr>
            <a:r>
              <a:rPr lang="ru-RU" dirty="0" smtClean="0"/>
              <a:t>    -забава </a:t>
            </a:r>
          </a:p>
          <a:p>
            <a:pPr>
              <a:buNone/>
            </a:pPr>
            <a:r>
              <a:rPr lang="ru-RU" dirty="0" smtClean="0"/>
              <a:t>    -развој креативности...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Предности дигиталне комуникације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Друштвене мреже имају право да копирају и користе ваше фотографије и снимке!</a:t>
            </a:r>
          </a:p>
          <a:p>
            <a:r>
              <a:rPr lang="sr-Cyrl-RS" dirty="0" smtClean="0"/>
              <a:t>Све што поставиш, остаје заувек на интернету!</a:t>
            </a:r>
          </a:p>
          <a:p>
            <a:r>
              <a:rPr lang="sr-Cyrl-RS" dirty="0" smtClean="0"/>
              <a:t>Пре него што поставиш фотографије на којима се налазе твоји другари, питај их!</a:t>
            </a:r>
          </a:p>
          <a:p>
            <a:r>
              <a:rPr lang="sr-Cyrl-RS" dirty="0" smtClean="0"/>
              <a:t>Твоје фотографије могу да заврше у рукама предатора!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Фотографије на интернету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Резултат слика за kako spreciti digitalno nasi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36576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Ко вреба децу на интернету? </a:t>
            </a:r>
          </a:p>
          <a:p>
            <a:pPr marL="109728" indent="0">
              <a:buNone/>
            </a:pPr>
            <a:r>
              <a:rPr lang="sr-Cyrl-RS" b="1" dirty="0"/>
              <a:t> </a:t>
            </a:r>
            <a:r>
              <a:rPr lang="sr-Cyrl-RS" b="1" dirty="0" smtClean="0"/>
              <a:t>   - </a:t>
            </a:r>
            <a:r>
              <a:rPr lang="sr-Cyrl-RS" dirty="0" smtClean="0">
                <a:solidFill>
                  <a:srgbClr val="FF0000"/>
                </a:solidFill>
              </a:rPr>
              <a:t>Предатори</a:t>
            </a:r>
          </a:p>
          <a:p>
            <a:r>
              <a:rPr lang="sr-Cyrl-RS" b="1" dirty="0" smtClean="0"/>
              <a:t>Где? </a:t>
            </a:r>
          </a:p>
          <a:p>
            <a:pPr marL="109728" indent="0">
              <a:buNone/>
            </a:pPr>
            <a:r>
              <a:rPr lang="sr-Cyrl-RS" b="1" dirty="0"/>
              <a:t> </a:t>
            </a:r>
            <a:r>
              <a:rPr lang="sr-Cyrl-RS" b="1" dirty="0" smtClean="0"/>
              <a:t>   - </a:t>
            </a:r>
            <a:r>
              <a:rPr lang="sr-Cyrl-RS" dirty="0" smtClean="0">
                <a:solidFill>
                  <a:srgbClr val="FF0000"/>
                </a:solidFill>
              </a:rPr>
              <a:t>Друштвене мреже, собе за чет, онлајн игрице...</a:t>
            </a:r>
          </a:p>
          <a:p>
            <a:r>
              <a:rPr lang="sr-Cyrl-RS" b="1" dirty="0" smtClean="0"/>
              <a:t>Како? </a:t>
            </a:r>
          </a:p>
          <a:p>
            <a:pPr marL="109728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- </a:t>
            </a:r>
            <a:r>
              <a:rPr lang="sr-Cyrl-RS" dirty="0" smtClean="0">
                <a:solidFill>
                  <a:srgbClr val="FF0000"/>
                </a:solidFill>
              </a:rPr>
              <a:t>Користе надимке, граде пријатељство, деле иста интересовања...</a:t>
            </a:r>
          </a:p>
          <a:p>
            <a:r>
              <a:rPr lang="sr-Cyrl-RS" b="1" dirty="0" smtClean="0"/>
              <a:t>Зашто?</a:t>
            </a:r>
            <a:r>
              <a:rPr lang="sr-Cyrl-RS" dirty="0" smtClean="0"/>
              <a:t> </a:t>
            </a:r>
          </a:p>
          <a:p>
            <a:pPr marL="109728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- </a:t>
            </a:r>
            <a:r>
              <a:rPr lang="sr-Cyrl-RS" dirty="0" smtClean="0">
                <a:solidFill>
                  <a:srgbClr val="FF0000"/>
                </a:solidFill>
              </a:rPr>
              <a:t>Физички сусрет, онлајн сексуално злостављање...</a:t>
            </a:r>
          </a:p>
          <a:p>
            <a:endParaRPr lang="sr-Cyrl-RS" dirty="0" smtClean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Предатори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3600" b="1" dirty="0">
                <a:solidFill>
                  <a:srgbClr val="FF0000"/>
                </a:solidFill>
              </a:rPr>
              <a:t>Никада не иди на састанак са неким кога си упознао преко интернета!</a:t>
            </a:r>
          </a:p>
          <a:p>
            <a:r>
              <a:rPr lang="sr-Cyrl-RS" sz="3600" b="1" dirty="0">
                <a:solidFill>
                  <a:srgbClr val="FF0000"/>
                </a:solidFill>
              </a:rPr>
              <a:t>Ако та особа инсистира да се видите, пријави на 19833</a:t>
            </a:r>
            <a:r>
              <a:rPr lang="en-US" sz="3600" b="1" dirty="0">
                <a:solidFill>
                  <a:srgbClr val="FF0000"/>
                </a:solidFill>
              </a:rPr>
              <a:t>!!!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Предатори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886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/>
              <a:t>Немој да ћутиш!</a:t>
            </a:r>
            <a:endParaRPr lang="en-US" dirty="0"/>
          </a:p>
          <a:p>
            <a:pPr marL="109728" indent="0">
              <a:buNone/>
            </a:pPr>
            <a:r>
              <a:rPr lang="sr-Cyrl-RS" dirty="0"/>
              <a:t>Што пре разговарај са својим родитељима, наставницима у школи, са особом у коју имаш поверења или позови 19833</a:t>
            </a:r>
            <a:r>
              <a:rPr lang="sr-Cyrl-RS" dirty="0" smtClean="0"/>
              <a:t>.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sr-Cyrl-RS" b="1" dirty="0"/>
              <a:t>Не одговарај! </a:t>
            </a:r>
            <a:endParaRPr lang="en-US" dirty="0"/>
          </a:p>
          <a:p>
            <a:pPr marL="109728" indent="0">
              <a:buNone/>
            </a:pPr>
            <a:r>
              <a:rPr lang="sr-Cyrl-RS" dirty="0"/>
              <a:t>Можда ћеш пожелети да одговориш или узвратиш на исти начин, али то не би било паметно</a:t>
            </a:r>
            <a:r>
              <a:rPr lang="en-US" dirty="0"/>
              <a:t>,</a:t>
            </a:r>
            <a:r>
              <a:rPr lang="sr-Cyrl-RS" dirty="0"/>
              <a:t> јер тај садржај могу искористити против тебе и то те не чини бољом особом од насилника.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sr-Cyrl-RS" sz="3600" dirty="0">
                <a:solidFill>
                  <a:srgbClr val="92D050"/>
                </a:solidFill>
              </a:rPr>
              <a:t>ЗАПАМТИ!!!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1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Сачувај доказе!</a:t>
            </a:r>
            <a:endParaRPr lang="en-US" dirty="0"/>
          </a:p>
          <a:p>
            <a:pPr marL="109728" indent="0">
              <a:buNone/>
            </a:pPr>
            <a:r>
              <a:rPr lang="sr-Cyrl-RS" dirty="0" smtClean="0"/>
              <a:t>Сликајте </a:t>
            </a:r>
            <a:r>
              <a:rPr lang="sr-Cyrl-RS" dirty="0"/>
              <a:t>екран (</a:t>
            </a:r>
            <a:r>
              <a:rPr lang="sr-Latn-RS" dirty="0"/>
              <a:t>screenshot</a:t>
            </a:r>
            <a:r>
              <a:rPr lang="sr-Cyrl-RS" dirty="0"/>
              <a:t>) на ком се налазе увредљиве поруке, одштампај </a:t>
            </a:r>
            <a:r>
              <a:rPr lang="sr-Cyrl-RS" dirty="0" smtClean="0"/>
              <a:t>имејлове </a:t>
            </a:r>
            <a:r>
              <a:rPr lang="sr-Cyrl-RS" dirty="0"/>
              <a:t>или комуникацију, сачувај</a:t>
            </a:r>
            <a:r>
              <a:rPr lang="sr-Latn-RS" dirty="0"/>
              <a:t> </a:t>
            </a:r>
            <a:r>
              <a:rPr lang="sr-Cyrl-RS" dirty="0" smtClean="0"/>
              <a:t>поруку </a:t>
            </a:r>
            <a:r>
              <a:rPr lang="sr-Cyrl-RS" dirty="0"/>
              <a:t>у телефону јер представљају доказ.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r>
              <a:rPr lang="sr-Cyrl-RS" b="1" dirty="0"/>
              <a:t>Блокирај!</a:t>
            </a:r>
            <a:endParaRPr lang="en-US" dirty="0"/>
          </a:p>
          <a:p>
            <a:pPr marL="109728" indent="0">
              <a:buNone/>
            </a:pPr>
            <a:r>
              <a:rPr lang="sr-Cyrl-RS" dirty="0" smtClean="0"/>
              <a:t>Користи </a:t>
            </a:r>
            <a:r>
              <a:rPr lang="sr-Cyrl-RS" dirty="0"/>
              <a:t>подешавања прватности како би блокирао особу или је уклони из својих контаката.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400" dirty="0">
                <a:solidFill>
                  <a:srgbClr val="92D050"/>
                </a:solidFill>
              </a:rPr>
              <a:t>ЗАПАМТИ!!!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b="1" dirty="0"/>
              <a:t>Заштити се!</a:t>
            </a:r>
            <a:endParaRPr lang="en-US" dirty="0"/>
          </a:p>
          <a:p>
            <a:pPr marL="109728" indent="0">
              <a:buNone/>
            </a:pPr>
            <a:r>
              <a:rPr lang="sr-Cyrl-RS" dirty="0"/>
              <a:t>Заштити свој мобилни телефон, друге уређаје, налоге и редовно мењај своје лозинке које не смеш одавати ником осим својим родитељима. </a:t>
            </a:r>
            <a:endParaRPr lang="en-US" dirty="0"/>
          </a:p>
          <a:p>
            <a:pPr marL="109728" indent="0">
              <a:buNone/>
            </a:pPr>
            <a:r>
              <a:rPr lang="sr-Cyrl-RS" b="1" dirty="0"/>
              <a:t> </a:t>
            </a:r>
            <a:endParaRPr lang="en-US" dirty="0"/>
          </a:p>
          <a:p>
            <a:r>
              <a:rPr lang="sr-Cyrl-RS" b="1" dirty="0"/>
              <a:t>Реагуј!</a:t>
            </a:r>
            <a:endParaRPr lang="en-US" dirty="0"/>
          </a:p>
          <a:p>
            <a:pPr marL="109728" indent="0">
              <a:buNone/>
            </a:pPr>
            <a:r>
              <a:rPr lang="sr-Cyrl-RS" dirty="0"/>
              <a:t>Ако познајете неког ко малтретира друге на интернету, немој се придружити вређању нити делити постове,слике или видео материјале који могу повредити друге и пријави на 19833.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400" dirty="0">
                <a:solidFill>
                  <a:srgbClr val="92D050"/>
                </a:solidFill>
              </a:rPr>
              <a:t>ЗАПАМТИ!!!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880" y="3230433"/>
            <a:ext cx="7528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800" b="1" dirty="0">
                <a:solidFill>
                  <a:srgbClr val="92D050"/>
                </a:solidFill>
              </a:rPr>
              <a:t>Немој да ћутиш, реагуј!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elektronsko nasi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1000"/>
            <a:ext cx="83026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467600" cy="48737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Небезбедно коришћење дигиталне технологије носи са собом бројне </a:t>
            </a:r>
            <a:r>
              <a:rPr lang="ru-RU" b="1" dirty="0" smtClean="0"/>
              <a:t>ризике.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Излагање ризицима је повезано са временом које се проведе на интернету. Данас, и код нас и у свету, већина младих свакодневно користи интернет по више сати дневно.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Ризици дигиталне комуникације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97301"/>
              </p:ext>
            </p:extLst>
          </p:nvPr>
        </p:nvGraphicFramePr>
        <p:xfrm>
          <a:off x="0" y="-397271"/>
          <a:ext cx="9144000" cy="6449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484"/>
                <a:gridCol w="3519758"/>
                <a:gridCol w="3519758"/>
              </a:tblGrid>
              <a:tr h="527372">
                <a:tc rowSpan="2"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Врсте ризика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Улога младих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73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Активна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/>
                        <a:t>Пасивна</a:t>
                      </a:r>
                      <a:endParaRPr lang="en-US" b="1" dirty="0"/>
                    </a:p>
                  </a:txBody>
                  <a:tcPr/>
                </a:tc>
              </a:tr>
              <a:tr h="1628527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Садржај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Постављање на интернет недозвољеног и потенцијално штетног садржаја (нпр. експлицитне фотографије,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видео-снимци, поруке на профилима, блоговима итд.).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Праћење порнографског, насилног и расистичког садржаја.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Праћење другог садржаја на интернету који може имати штетне последице (нпр. анорексија, самоубиство и др.).</a:t>
                      </a:r>
                      <a:endParaRPr lang="en-US" sz="1600" dirty="0"/>
                    </a:p>
                  </a:txBody>
                  <a:tcPr/>
                </a:tc>
              </a:tr>
              <a:tr h="1186587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Контакт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„Секстинг”.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Узнемиравање и дигитално насиље над другима.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Бити врбован.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Трпети узнемиравањe или дигитално насиље.</a:t>
                      </a:r>
                      <a:endParaRPr lang="en-US" sz="1600" dirty="0"/>
                    </a:p>
                  </a:txBody>
                  <a:tcPr/>
                </a:tc>
              </a:tr>
              <a:tr h="1099413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Комерцијалне услуге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Неовлашћено коришћење ауторских права.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Онлајн коцкање.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Онлајн куповина (ризична).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Бити жртва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огласа,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спамова, спонзорстава.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Несвесно улажење у договоре око куповине производа.</a:t>
                      </a:r>
                      <a:endParaRPr lang="en-US" sz="1600" dirty="0"/>
                    </a:p>
                  </a:txBody>
                  <a:tcPr/>
                </a:tc>
              </a:tr>
              <a:tr h="913368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Безбедност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Cyrl-R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Откривање личних података. Хакерисање.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Несвесна инсталација злонамерних кодова (нпр. вируса).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Бити жртва преваре.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Бити жртва крађеидентитета.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Дигитални </a:t>
            </a:r>
            <a:r>
              <a:rPr lang="ru-RU" dirty="0"/>
              <a:t>медији су погодни за одрасле особе (тзв. сексуалне предаторе или насилнике) који се лажно представљају и комуницирају с млађим особама у циљу сексуалне злоупотребе. </a:t>
            </a:r>
          </a:p>
          <a:p>
            <a:r>
              <a:rPr lang="ru-RU" dirty="0"/>
              <a:t>Интернет (путем друштвених мрежа, чета, причаоница) омогућава различите начине сексуалне злоупотребе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Ризици дигиталне комуникације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936">
            <a:off x="5029200" y="4648200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Дигитално насиље </a:t>
            </a:r>
            <a:r>
              <a:rPr lang="sr-Cyrl-RS" dirty="0" smtClean="0"/>
              <a:t>или електронско насиље, насиље на интернету, онлајн насиље, сајбер насиље... је један од облика насиља који је данас све учесталији. </a:t>
            </a:r>
          </a:p>
          <a:p>
            <a:pPr>
              <a:buNone/>
            </a:pPr>
            <a:endParaRPr lang="sr-Cyrl-RS" dirty="0" smtClean="0"/>
          </a:p>
          <a:p>
            <a:r>
              <a:rPr lang="ru-RU" b="1" dirty="0" smtClean="0"/>
              <a:t>Дигитално насиље (енг. cyber-bullying) је коришћење дигиталн</a:t>
            </a:r>
            <a:r>
              <a:rPr lang="sr-Cyrl-RS" b="1" dirty="0" smtClean="0"/>
              <a:t>их</a:t>
            </a:r>
            <a:r>
              <a:rPr lang="ru-RU" b="1" dirty="0" smtClean="0"/>
              <a:t> технологија (интернета и мобилних телефона) с циљем да се друга особа узнемири, повреди, понизи и да јој се нанесе штета.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Шта је дигитално насиље?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Дигитално насиље може да се врши </a:t>
            </a:r>
            <a:r>
              <a:rPr lang="ru-RU" b="1" dirty="0" smtClean="0"/>
              <a:t>директно </a:t>
            </a:r>
            <a:r>
              <a:rPr lang="ru-RU" dirty="0" smtClean="0"/>
              <a:t>или </a:t>
            </a:r>
            <a:r>
              <a:rPr lang="ru-RU" b="1" dirty="0" smtClean="0"/>
              <a:t>индиректно </a:t>
            </a:r>
            <a:r>
              <a:rPr lang="ru-RU" dirty="0" smtClean="0"/>
              <a:t>(преко посредника), уплитањем других особа у вршење насилне активности, са или без њиховог знања (нпр. у име неке особе, са њене адресе или профила, шаљу се узнемирујуће поруке или се остављају на блогу, чету, форуму или профилу других особа).</a:t>
            </a:r>
          </a:p>
          <a:p>
            <a:pPr>
              <a:buNone/>
            </a:pPr>
            <a:r>
              <a:rPr lang="sr-Cyrl-RS" dirty="0" smtClean="0"/>
              <a:t>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sr-Cyrl-RS" b="1" dirty="0" smtClean="0"/>
              <a:t>КАКО?!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Дигитално насиље најчешће се врши путем: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sr-Cyrl-RS" dirty="0" smtClean="0"/>
              <a:t>социјалних мрежа и платформи за дељење видео садржаја (нпр. </a:t>
            </a:r>
            <a:r>
              <a:rPr lang="en-US" dirty="0" err="1" smtClean="0"/>
              <a:t>Facebook</a:t>
            </a:r>
            <a:r>
              <a:rPr lang="en-US" dirty="0" smtClean="0"/>
              <a:t>, Google+, My Space, Twitter, Ask.fm, </a:t>
            </a:r>
            <a:r>
              <a:rPr lang="en-US" dirty="0" err="1" smtClean="0"/>
              <a:t>Omegle</a:t>
            </a:r>
            <a:r>
              <a:rPr lang="en-US" dirty="0" smtClean="0"/>
              <a:t>, YouTube,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Flickr</a:t>
            </a:r>
            <a:r>
              <a:rPr lang="en-US" dirty="0" smtClean="0"/>
              <a:t>, </a:t>
            </a:r>
            <a:r>
              <a:rPr lang="en-US" dirty="0" err="1" smtClean="0"/>
              <a:t>Snapchat</a:t>
            </a:r>
            <a:r>
              <a:rPr lang="en-US" dirty="0" smtClean="0"/>
              <a:t> </a:t>
            </a:r>
            <a:r>
              <a:rPr lang="sr-Cyrl-RS" dirty="0" smtClean="0"/>
              <a:t>и др.); </a:t>
            </a:r>
          </a:p>
          <a:p>
            <a:pPr>
              <a:buFontTx/>
              <a:buChar char="-"/>
            </a:pPr>
            <a:r>
              <a:rPr lang="sr-Cyrl-RS" dirty="0" smtClean="0"/>
              <a:t>СМС порука и телефонских позива;</a:t>
            </a:r>
          </a:p>
          <a:p>
            <a:pPr>
              <a:buFontTx/>
              <a:buChar char="-"/>
            </a:pPr>
            <a:r>
              <a:rPr lang="sr-Cyrl-RS" dirty="0" smtClean="0"/>
              <a:t>имејлова;</a:t>
            </a:r>
          </a:p>
          <a:p>
            <a:pPr>
              <a:buFontTx/>
              <a:buChar char="-"/>
            </a:pPr>
            <a:r>
              <a:rPr lang="sr-Cyrl-RS" dirty="0" smtClean="0"/>
              <a:t>инстант порука (</a:t>
            </a:r>
            <a:r>
              <a:rPr lang="en-US" dirty="0" smtClean="0"/>
              <a:t>IMs </a:t>
            </a:r>
            <a:r>
              <a:rPr lang="sr-Cyrl-RS" dirty="0" smtClean="0"/>
              <a:t>- </a:t>
            </a:r>
            <a:r>
              <a:rPr lang="en-US" dirty="0" smtClean="0"/>
              <a:t>instant messages) </a:t>
            </a:r>
            <a:r>
              <a:rPr lang="sr-Cyrl-RS" dirty="0" smtClean="0"/>
              <a:t>и текстуалних порука (нпр. </a:t>
            </a:r>
            <a:r>
              <a:rPr lang="en-US" dirty="0" err="1" smtClean="0"/>
              <a:t>Whats</a:t>
            </a:r>
            <a:r>
              <a:rPr lang="sr-Cyrl-RS" dirty="0" smtClean="0"/>
              <a:t> </a:t>
            </a:r>
            <a:r>
              <a:rPr lang="en-US" dirty="0" smtClean="0"/>
              <a:t>App, Skype, </a:t>
            </a:r>
            <a:r>
              <a:rPr lang="en-US" dirty="0" err="1" smtClean="0"/>
              <a:t>Viber</a:t>
            </a:r>
            <a:r>
              <a:rPr lang="en-US" dirty="0" smtClean="0"/>
              <a:t> </a:t>
            </a:r>
            <a:r>
              <a:rPr lang="sr-Cyrl-RS" dirty="0" smtClean="0"/>
              <a:t>и др.);</a:t>
            </a:r>
          </a:p>
          <a:p>
            <a:pPr>
              <a:buFontTx/>
              <a:buChar char="-"/>
            </a:pPr>
            <a:r>
              <a:rPr lang="sr-Cyrl-RS" dirty="0" smtClean="0"/>
              <a:t>сликовних порука и видео материјала;</a:t>
            </a:r>
          </a:p>
          <a:p>
            <a:pPr>
              <a:buFontTx/>
              <a:buChar char="-"/>
            </a:pPr>
            <a:r>
              <a:rPr lang="sr-Cyrl-RS" dirty="0" smtClean="0"/>
              <a:t>причаоница или „соба за четовање” (енг. </a:t>
            </a:r>
            <a:r>
              <a:rPr lang="en-US" dirty="0" smtClean="0"/>
              <a:t>chat rooms);</a:t>
            </a:r>
            <a:endParaRPr lang="sr-Cyrl-RS" dirty="0" smtClean="0"/>
          </a:p>
          <a:p>
            <a:pPr>
              <a:buFontTx/>
              <a:buChar char="-"/>
            </a:pPr>
            <a:r>
              <a:rPr lang="sr-Cyrl-RS" dirty="0" smtClean="0"/>
              <a:t>блогова, форума;</a:t>
            </a:r>
          </a:p>
          <a:p>
            <a:pPr>
              <a:buFontTx/>
              <a:buChar char="-"/>
            </a:pPr>
            <a:r>
              <a:rPr lang="sr-Cyrl-RS" dirty="0" smtClean="0"/>
              <a:t>онлајн видео-игара.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Оруђа за дигитално насиље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</TotalTime>
  <Words>2109</Words>
  <Application>Microsoft Office PowerPoint</Application>
  <PresentationFormat>On-screen Show (4:3)</PresentationFormat>
  <Paragraphs>229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PowerPoint Presentation</vt:lpstr>
      <vt:lpstr>PowerPoint Presentation</vt:lpstr>
      <vt:lpstr>Предности дигиталне комуникације</vt:lpstr>
      <vt:lpstr>Ризици дигиталне комуникације</vt:lpstr>
      <vt:lpstr>PowerPoint Presentation</vt:lpstr>
      <vt:lpstr>Ризици дигиталне комуникације</vt:lpstr>
      <vt:lpstr>Шта је дигитално насиље?</vt:lpstr>
      <vt:lpstr>КАКО?!</vt:lpstr>
      <vt:lpstr>Оруђа за дигитално насиље</vt:lpstr>
      <vt:lpstr>ОБЛИЦИ ДИГИТАЛНОГ НАСИЉА</vt:lpstr>
      <vt:lpstr>PowerPoint Presentation</vt:lpstr>
      <vt:lpstr>Како препознати да је неко изложен дигиталном насиљу?</vt:lpstr>
      <vt:lpstr>Последице изложености дигиталном насиљу</vt:lpstr>
      <vt:lpstr>Превенција дигиталног насиља?!</vt:lpstr>
      <vt:lpstr>Како да се заштитите?</vt:lpstr>
      <vt:lpstr>Како да се заштитите?</vt:lpstr>
      <vt:lpstr>Како да се заштитите?</vt:lpstr>
      <vt:lpstr>Како да се заштитите?</vt:lpstr>
      <vt:lpstr>Како да се заштитите?</vt:lpstr>
      <vt:lpstr>Како да се заштитите?</vt:lpstr>
      <vt:lpstr>Како да се заштитите?</vt:lpstr>
      <vt:lpstr>Како да се заштитите?</vt:lpstr>
      <vt:lpstr>Како да се заштитиш?</vt:lpstr>
      <vt:lpstr>PowerPoint Presentation</vt:lpstr>
      <vt:lpstr>PowerPoint Presentation</vt:lpstr>
      <vt:lpstr>CYBERBULLYING – Вршњачко насиље</vt:lpstr>
      <vt:lpstr>CYBERBULLYING – Вршњачко насиље</vt:lpstr>
      <vt:lpstr>CYBERBULLYING – Вршњачко насиље</vt:lpstr>
      <vt:lpstr>Лажни и хаковани профили</vt:lpstr>
      <vt:lpstr>Фотографије на интернету</vt:lpstr>
      <vt:lpstr>Предатори</vt:lpstr>
      <vt:lpstr>Предатори</vt:lpstr>
      <vt:lpstr> ЗАПАМТИ!!!</vt:lpstr>
      <vt:lpstr>ЗАПАМТИ!!!</vt:lpstr>
      <vt:lpstr>ЗАПАМТИ!!!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ДИГИТАЛНО НАСИЉЕ</dc:title>
  <dc:creator>EX</dc:creator>
  <cp:lastModifiedBy>Skola1</cp:lastModifiedBy>
  <cp:revision>48</cp:revision>
  <dcterms:created xsi:type="dcterms:W3CDTF">2021-02-17T09:27:27Z</dcterms:created>
  <dcterms:modified xsi:type="dcterms:W3CDTF">2021-02-19T09:53:27Z</dcterms:modified>
</cp:coreProperties>
</file>