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0" r:id="rId3"/>
    <p:sldId id="259" r:id="rId4"/>
    <p:sldId id="257" r:id="rId5"/>
    <p:sldId id="261" r:id="rId6"/>
    <p:sldId id="258" r:id="rId7"/>
    <p:sldId id="262" r:id="rId8"/>
    <p:sldId id="263" r:id="rId9"/>
    <p:sldId id="265" r:id="rId10"/>
    <p:sldId id="264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1ABA"/>
    <a:srgbClr val="00863D"/>
    <a:srgbClr val="B25814"/>
    <a:srgbClr val="CC0000"/>
    <a:srgbClr val="FF9900"/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7D701B-C6CC-42F3-A4A3-EF01DEA08E6E}" type="datetimeFigureOut">
              <a:rPr lang="en-US" smtClean="0"/>
              <a:t>18-Feb-21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1E7BCF-2223-4159-AB02-BED91219D21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7D701B-C6CC-42F3-A4A3-EF01DEA08E6E}" type="datetimeFigureOut">
              <a:rPr lang="en-US" smtClean="0"/>
              <a:t>18-Feb-21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1E7BCF-2223-4159-AB02-BED91219D2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7D701B-C6CC-42F3-A4A3-EF01DEA08E6E}" type="datetimeFigureOut">
              <a:rPr lang="en-US" smtClean="0"/>
              <a:t>18-Feb-21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1E7BCF-2223-4159-AB02-BED91219D2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7D701B-C6CC-42F3-A4A3-EF01DEA08E6E}" type="datetimeFigureOut">
              <a:rPr lang="en-US" smtClean="0"/>
              <a:t>18-Feb-21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1E7BCF-2223-4159-AB02-BED91219D2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7D701B-C6CC-42F3-A4A3-EF01DEA08E6E}" type="datetimeFigureOut">
              <a:rPr lang="en-US" smtClean="0"/>
              <a:t>18-Feb-21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1E7BCF-2223-4159-AB02-BED91219D21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7D701B-C6CC-42F3-A4A3-EF01DEA08E6E}" type="datetimeFigureOut">
              <a:rPr lang="en-US" smtClean="0"/>
              <a:t>18-Feb-21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1E7BCF-2223-4159-AB02-BED91219D2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7D701B-C6CC-42F3-A4A3-EF01DEA08E6E}" type="datetimeFigureOut">
              <a:rPr lang="en-US" smtClean="0"/>
              <a:t>18-Feb-21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1E7BCF-2223-4159-AB02-BED91219D2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7D701B-C6CC-42F3-A4A3-EF01DEA08E6E}" type="datetimeFigureOut">
              <a:rPr lang="en-US" smtClean="0"/>
              <a:t>18-Feb-21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1E7BCF-2223-4159-AB02-BED91219D2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7D701B-C6CC-42F3-A4A3-EF01DEA08E6E}" type="datetimeFigureOut">
              <a:rPr lang="en-US" smtClean="0"/>
              <a:t>18-Feb-21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1E7BCF-2223-4159-AB02-BED91219D21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7D701B-C6CC-42F3-A4A3-EF01DEA08E6E}" type="datetimeFigureOut">
              <a:rPr lang="en-US" smtClean="0"/>
              <a:t>18-Feb-21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1E7BCF-2223-4159-AB02-BED91219D2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7D701B-C6CC-42F3-A4A3-EF01DEA08E6E}" type="datetimeFigureOut">
              <a:rPr lang="en-US" smtClean="0"/>
              <a:t>18-Feb-21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1E7BCF-2223-4159-AB02-BED91219D21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 spd="slow"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87D701B-C6CC-42F3-A4A3-EF01DEA08E6E}" type="datetimeFigureOut">
              <a:rPr lang="en-US" smtClean="0"/>
              <a:t>18-Feb-21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F1E7BCF-2223-4159-AB02-BED91219D21A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blinds dir="vert"/>
  </p:transition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219199"/>
          </a:xfrm>
        </p:spPr>
        <p:txBody>
          <a:bodyPr>
            <a:normAutofit/>
          </a:bodyPr>
          <a:lstStyle/>
          <a:p>
            <a:pPr algn="ctr"/>
            <a:r>
              <a:rPr lang="sr-Cyrl-RS" sz="36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Насиље, злостављање и занемаривање у школи</a:t>
            </a:r>
            <a:endParaRPr lang="en-US" sz="36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4" name="Picture 3" descr="преузимање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2209800"/>
            <a:ext cx="4800600" cy="339817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53200" y="5867400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ОШ “Цветин Бркић” Глушци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59898"/>
            <a:ext cx="8382000" cy="859302"/>
          </a:xfrm>
        </p:spPr>
        <p:txBody>
          <a:bodyPr>
            <a:normAutofit/>
          </a:bodyPr>
          <a:lstStyle/>
          <a:p>
            <a:pPr algn="ctr"/>
            <a:r>
              <a:rPr lang="sr-Cyrl-RS" sz="2400" b="1" u="sng" dirty="0" smtClean="0">
                <a:solidFill>
                  <a:srgbClr val="00863D"/>
                </a:solidFill>
                <a:effectLst/>
                <a:latin typeface="Arial Black" pitchFamily="34" charset="0"/>
              </a:rPr>
              <a:t>Превентивне активности које школа предузима ради спречаваа појаве насиља</a:t>
            </a:r>
            <a:endParaRPr lang="en-US" sz="2400" b="1" u="sng" dirty="0">
              <a:solidFill>
                <a:srgbClr val="00863D"/>
              </a:solidFill>
              <a:effectLst/>
              <a:latin typeface="Arial Black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371600"/>
            <a:ext cx="8458200" cy="5105400"/>
          </a:xfrm>
        </p:spPr>
        <p:txBody>
          <a:bodyPr>
            <a:normAutofit fontScale="77500" lnSpcReduction="20000"/>
          </a:bodyPr>
          <a:lstStyle/>
          <a:p>
            <a:pPr>
              <a:buClr>
                <a:srgbClr val="00863D"/>
              </a:buClr>
              <a:buFont typeface="Wingdings" pitchFamily="2" charset="2"/>
              <a:buChar char="v"/>
            </a:pPr>
            <a:r>
              <a:rPr lang="ru-RU" dirty="0" smtClean="0">
                <a:solidFill>
                  <a:srgbClr val="00863D"/>
                </a:solidFill>
                <a:latin typeface="Arial Black" pitchFamily="34" charset="0"/>
              </a:rPr>
              <a:t>Стварање и неговање климе прихватања, толеранције и уважавања. </a:t>
            </a:r>
          </a:p>
          <a:p>
            <a:pPr>
              <a:buClr>
                <a:srgbClr val="00863D"/>
              </a:buClr>
              <a:buFont typeface="Wingdings" pitchFamily="2" charset="2"/>
              <a:buChar char="v"/>
            </a:pPr>
            <a:r>
              <a:rPr lang="ru-RU" dirty="0" smtClean="0">
                <a:solidFill>
                  <a:srgbClr val="00863D"/>
                </a:solidFill>
                <a:latin typeface="Arial Black" pitchFamily="34" charset="0"/>
              </a:rPr>
              <a:t>Укључивање </a:t>
            </a:r>
            <a:r>
              <a:rPr lang="ru-RU" dirty="0" smtClean="0">
                <a:solidFill>
                  <a:srgbClr val="00863D"/>
                </a:solidFill>
                <a:latin typeface="Arial Black" pitchFamily="34" charset="0"/>
              </a:rPr>
              <a:t>свих интересних група (деца, ученици, наставници, стручни сарадници, административно и помоћно особље, директори, родитељи, старатељи, локална заједница) у доношење и развијање програма превенције. </a:t>
            </a:r>
            <a:endParaRPr lang="ru-RU" dirty="0" smtClean="0">
              <a:solidFill>
                <a:srgbClr val="00863D"/>
              </a:solidFill>
              <a:latin typeface="Arial Black" pitchFamily="34" charset="0"/>
            </a:endParaRPr>
          </a:p>
          <a:p>
            <a:pPr>
              <a:buClr>
                <a:srgbClr val="00863D"/>
              </a:buClr>
              <a:buFont typeface="Wingdings" pitchFamily="2" charset="2"/>
              <a:buChar char="v"/>
            </a:pPr>
            <a:r>
              <a:rPr lang="ru-RU" dirty="0" smtClean="0">
                <a:solidFill>
                  <a:srgbClr val="00863D"/>
                </a:solidFill>
                <a:latin typeface="Arial Black" pitchFamily="34" charset="0"/>
              </a:rPr>
              <a:t>Подизање </a:t>
            </a:r>
            <a:r>
              <a:rPr lang="ru-RU" dirty="0" smtClean="0">
                <a:solidFill>
                  <a:srgbClr val="00863D"/>
                </a:solidFill>
                <a:latin typeface="Arial Black" pitchFamily="34" charset="0"/>
              </a:rPr>
              <a:t>нивоа свести и повећање осетљивости свих укључених у живот и рад установе за препознавање насиља, злостављања и занемаривања. </a:t>
            </a:r>
            <a:endParaRPr lang="ru-RU" dirty="0" smtClean="0">
              <a:solidFill>
                <a:srgbClr val="00863D"/>
              </a:solidFill>
              <a:latin typeface="Arial Black" pitchFamily="34" charset="0"/>
            </a:endParaRPr>
          </a:p>
          <a:p>
            <a:pPr>
              <a:buClr>
                <a:srgbClr val="00863D"/>
              </a:buClr>
              <a:buFont typeface="Wingdings" pitchFamily="2" charset="2"/>
              <a:buChar char="v"/>
            </a:pPr>
            <a:r>
              <a:rPr lang="ru-RU" dirty="0" smtClean="0">
                <a:solidFill>
                  <a:srgbClr val="00863D"/>
                </a:solidFill>
                <a:latin typeface="Arial Black" pitchFamily="34" charset="0"/>
              </a:rPr>
              <a:t>Дефинисање </a:t>
            </a:r>
            <a:r>
              <a:rPr lang="ru-RU" dirty="0" smtClean="0">
                <a:solidFill>
                  <a:srgbClr val="00863D"/>
                </a:solidFill>
                <a:latin typeface="Arial Black" pitchFamily="34" charset="0"/>
              </a:rPr>
              <a:t>процедура и поступака за заштиту од насиља и реаговања у ситуацијама насиља</a:t>
            </a:r>
            <a:r>
              <a:rPr lang="ru-RU" dirty="0" smtClean="0">
                <a:solidFill>
                  <a:srgbClr val="00863D"/>
                </a:solidFill>
                <a:latin typeface="Arial Black" pitchFamily="34" charset="0"/>
              </a:rPr>
              <a:t>.</a:t>
            </a:r>
          </a:p>
          <a:p>
            <a:pPr>
              <a:buClr>
                <a:srgbClr val="00863D"/>
              </a:buClr>
              <a:buFont typeface="Wingdings" pitchFamily="2" charset="2"/>
              <a:buChar char="v"/>
            </a:pPr>
            <a:r>
              <a:rPr lang="ru-RU" dirty="0" smtClean="0">
                <a:solidFill>
                  <a:srgbClr val="00863D"/>
                </a:solidFill>
                <a:latin typeface="Arial Black" pitchFamily="34" charset="0"/>
              </a:rPr>
              <a:t> </a:t>
            </a:r>
            <a:r>
              <a:rPr lang="ru-RU" dirty="0" smtClean="0">
                <a:solidFill>
                  <a:srgbClr val="00863D"/>
                </a:solidFill>
                <a:latin typeface="Arial Black" pitchFamily="34" charset="0"/>
              </a:rPr>
              <a:t>Информисање свих укључених у живот и рад установе о процедурама и поступцима за заштиту од насиља и реаговање у ситуацијама насиља. </a:t>
            </a:r>
            <a:endParaRPr lang="ru-RU" dirty="0" smtClean="0">
              <a:solidFill>
                <a:srgbClr val="00863D"/>
              </a:solidFill>
              <a:latin typeface="Arial Black" pitchFamily="34" charset="0"/>
            </a:endParaRPr>
          </a:p>
          <a:p>
            <a:pPr>
              <a:buClr>
                <a:srgbClr val="00863D"/>
              </a:buClr>
              <a:buFont typeface="Wingdings" pitchFamily="2" charset="2"/>
              <a:buChar char="v"/>
            </a:pPr>
            <a:r>
              <a:rPr lang="ru-RU" dirty="0" smtClean="0">
                <a:solidFill>
                  <a:srgbClr val="00863D"/>
                </a:solidFill>
                <a:latin typeface="Arial Black" pitchFamily="34" charset="0"/>
              </a:rPr>
              <a:t>Унапређивање </a:t>
            </a:r>
            <a:r>
              <a:rPr lang="ru-RU" dirty="0" smtClean="0">
                <a:solidFill>
                  <a:srgbClr val="00863D"/>
                </a:solidFill>
                <a:latin typeface="Arial Black" pitchFamily="34" charset="0"/>
              </a:rPr>
              <a:t>компетенција наставног и ваннаставног особља, деце, ученика, родитеља, старатеља и локалне заједнице за уочавање и решавање проблема насиља, злостављања и занемаривања.</a:t>
            </a:r>
            <a:endParaRPr lang="en-US" dirty="0">
              <a:solidFill>
                <a:srgbClr val="00863D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59898"/>
            <a:ext cx="8458200" cy="935502"/>
          </a:xfrm>
        </p:spPr>
        <p:txBody>
          <a:bodyPr>
            <a:normAutofit/>
          </a:bodyPr>
          <a:lstStyle/>
          <a:p>
            <a:pPr algn="ctr"/>
            <a:r>
              <a:rPr lang="sr-Cyrl-RS" b="1" dirty="0" smtClean="0">
                <a:solidFill>
                  <a:srgbClr val="B61ABA"/>
                </a:solidFill>
                <a:latin typeface="Arial Black" pitchFamily="34" charset="0"/>
              </a:rPr>
              <a:t>Рецимо стоп насиљу!</a:t>
            </a:r>
            <a:endParaRPr lang="en-US" b="1" dirty="0">
              <a:solidFill>
                <a:srgbClr val="B61ABA"/>
              </a:solidFill>
              <a:latin typeface="Arial Black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295400"/>
            <a:ext cx="8077200" cy="5105400"/>
          </a:xfrm>
        </p:spPr>
        <p:txBody>
          <a:bodyPr/>
          <a:lstStyle/>
          <a:p>
            <a:pPr algn="ctr"/>
            <a:r>
              <a:rPr lang="sr-Cyrl-RS" dirty="0" smtClean="0">
                <a:solidFill>
                  <a:srgbClr val="B61ABA"/>
                </a:solidFill>
                <a:latin typeface="Arial Black" pitchFamily="34" charset="0"/>
              </a:rPr>
              <a:t>Обележавање Међународног дана борбе против вршњачког насиља, сваке </a:t>
            </a:r>
            <a:r>
              <a:rPr lang="ru-RU" dirty="0" smtClean="0">
                <a:solidFill>
                  <a:srgbClr val="B61ABA"/>
                </a:solidFill>
                <a:latin typeface="Arial Black" pitchFamily="34" charset="0"/>
              </a:rPr>
              <a:t>последње </a:t>
            </a:r>
            <a:r>
              <a:rPr lang="ru-RU" dirty="0" smtClean="0">
                <a:solidFill>
                  <a:srgbClr val="B61ABA"/>
                </a:solidFill>
                <a:latin typeface="Arial Black" pitchFamily="34" charset="0"/>
              </a:rPr>
              <a:t>среде у фебруару  под </a:t>
            </a:r>
            <a:r>
              <a:rPr lang="ru-RU" dirty="0" smtClean="0">
                <a:solidFill>
                  <a:srgbClr val="B61ABA"/>
                </a:solidFill>
                <a:latin typeface="Arial Black" pitchFamily="34" charset="0"/>
              </a:rPr>
              <a:t>називом „Дан розих мајицаˮ</a:t>
            </a:r>
          </a:p>
          <a:p>
            <a:pPr algn="ctr"/>
            <a:r>
              <a:rPr lang="sr-Cyrl-RS" sz="3200" b="1" dirty="0" smtClean="0">
                <a:solidFill>
                  <a:srgbClr val="B61ABA"/>
                </a:solidFill>
                <a:latin typeface="Arial Black" pitchFamily="34" charset="0"/>
              </a:rPr>
              <a:t>24.2.2021.</a:t>
            </a:r>
            <a:endParaRPr lang="ru-RU" sz="3200" b="1" dirty="0" smtClean="0">
              <a:solidFill>
                <a:srgbClr val="B61ABA"/>
              </a:solidFill>
              <a:latin typeface="Arial Black" pitchFamily="34" charset="0"/>
            </a:endParaRPr>
          </a:p>
          <a:p>
            <a:pPr algn="ctr"/>
            <a:endParaRPr lang="en-US" dirty="0">
              <a:solidFill>
                <a:srgbClr val="B61ABA"/>
              </a:solidFill>
              <a:latin typeface="Arial Black" pitchFamily="34" charset="0"/>
            </a:endParaRPr>
          </a:p>
        </p:txBody>
      </p:sp>
      <p:pic>
        <p:nvPicPr>
          <p:cNvPr id="4" name="Picture 3" descr="b6fb1721-300x16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3429000"/>
            <a:ext cx="5715000" cy="3219450"/>
          </a:xfrm>
          <a:prstGeom prst="rect">
            <a:avLst/>
          </a:prstGeom>
        </p:spPr>
      </p:pic>
    </p:spTree>
  </p:cSld>
  <p:clrMapOvr>
    <a:masterClrMapping/>
  </p:clrMapOvr>
  <p:transition spd="slow">
    <p:comb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5638800"/>
          </a:xfrm>
        </p:spPr>
        <p:txBody>
          <a:bodyPr>
            <a:noAutofit/>
          </a:bodyPr>
          <a:lstStyle/>
          <a:p>
            <a:pPr algn="l"/>
            <a:r>
              <a:rPr lang="ru-RU" sz="3200" u="sng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Насиље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 се дефинише као сваки облик једанпут учињеног или поновљеног вербалног или невербалног понашања које има за последицу стварно или потенцијално угрожавање здравља, 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развоја</a:t>
            </a:r>
            <a:br>
              <a:rPr lang="ru-RU" sz="32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</a:b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и 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достојанства 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ru-RU" sz="32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</a:b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ученика 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и 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ru-RU" sz="32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</a:b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запосленог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.</a:t>
            </a: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</a:br>
            <a:endParaRPr lang="en-US" sz="3600" dirty="0"/>
          </a:p>
        </p:txBody>
      </p:sp>
      <p:pic>
        <p:nvPicPr>
          <p:cNvPr id="4" name="Picture 3" descr="преузимање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4267200"/>
            <a:ext cx="4143375" cy="2286000"/>
          </a:xfrm>
          <a:prstGeom prst="rect">
            <a:avLst/>
          </a:prstGeom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3047999"/>
          </a:xfrm>
        </p:spPr>
        <p:txBody>
          <a:bodyPr>
            <a:noAutofit/>
          </a:bodyPr>
          <a:lstStyle/>
          <a:p>
            <a:pPr algn="l"/>
            <a:r>
              <a:rPr lang="ru-RU" sz="2400" u="sng" dirty="0" smtClean="0">
                <a:solidFill>
                  <a:srgbClr val="FF0000"/>
                </a:solidFill>
                <a:latin typeface="Arial Black" pitchFamily="34" charset="0"/>
              </a:rPr>
              <a:t>Занемаривање и немарно поступање </a:t>
            </a:r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>представљају случајеве пропуштања </a:t>
            </a:r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>школе </a:t>
            </a:r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>или појединца да обезбеде услове за правилан развој </a:t>
            </a:r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>ученика </a:t>
            </a:r>
            <a:r>
              <a:rPr lang="ru-RU" sz="2400" dirty="0" smtClean="0">
                <a:solidFill>
                  <a:srgbClr val="FF0000"/>
                </a:solidFill>
                <a:latin typeface="Arial Black" pitchFamily="34" charset="0"/>
              </a:rPr>
              <a:t>у свим областима, што, у противном, може нарушити његово здравље, физички, ментални, духовни, морални и друштвени развој. </a:t>
            </a:r>
            <a:endParaRPr lang="en-US" sz="2400" dirty="0">
              <a:latin typeface="Arial Black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772400" cy="3048000"/>
          </a:xfrm>
        </p:spPr>
        <p:txBody>
          <a:bodyPr>
            <a:normAutofit lnSpcReduction="10000"/>
          </a:bodyPr>
          <a:lstStyle/>
          <a:p>
            <a:pPr algn="l"/>
            <a:r>
              <a:rPr lang="ru-RU" u="sng" dirty="0" smtClean="0">
                <a:solidFill>
                  <a:srgbClr val="FF0000"/>
                </a:solidFill>
                <a:latin typeface="Arial Black" pitchFamily="34" charset="0"/>
              </a:rPr>
              <a:t>Злоупотреба </a:t>
            </a:r>
            <a:r>
              <a:rPr lang="ru-RU" u="sng" dirty="0" smtClean="0">
                <a:solidFill>
                  <a:srgbClr val="FF0000"/>
                </a:solidFill>
                <a:latin typeface="Arial Black" pitchFamily="34" charset="0"/>
              </a:rPr>
              <a:t>ученика</a:t>
            </a:r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 представља </a:t>
            </a:r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све што појединци и институције чине или не чине, а што директно утиче или индиректно шкоди </a:t>
            </a:r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ученицима </a:t>
            </a:r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или им смањује могућност за безбедан и здрав развој и доводи их у немоћан, неравноправан и зависан положај у односу на појединце и установу.</a:t>
            </a:r>
            <a:endParaRPr lang="en-US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838200"/>
          </a:xfrm>
        </p:spPr>
        <p:txBody>
          <a:bodyPr>
            <a:normAutofit/>
          </a:bodyPr>
          <a:lstStyle/>
          <a:p>
            <a:pPr algn="ctr"/>
            <a:r>
              <a:rPr lang="sr-Cyrl-RS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Врсте насиља 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219200"/>
            <a:ext cx="7772400" cy="5105400"/>
          </a:xfrm>
        </p:spPr>
        <p:txBody>
          <a:bodyPr>
            <a:normAutofit/>
          </a:bodyPr>
          <a:lstStyle/>
          <a:p>
            <a:pPr algn="ctr"/>
            <a:r>
              <a:rPr lang="sr-Cyrl-RS" sz="2200" b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Насиље може бити:</a:t>
            </a:r>
          </a:p>
          <a:p>
            <a:pPr algn="l">
              <a:buFont typeface="Arial" pitchFamily="34" charset="0"/>
              <a:buChar char="•"/>
            </a:pPr>
            <a:r>
              <a:rPr lang="sr-Cyrl-RS" sz="2200" b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Физичко </a:t>
            </a:r>
            <a:r>
              <a:rPr lang="sr-Cyrl-RS" sz="1800" b="1" dirty="0" smtClean="0">
                <a:solidFill>
                  <a:srgbClr val="C00000"/>
                </a:solidFill>
                <a:latin typeface="Arial Black" pitchFamily="34" charset="0"/>
              </a:rPr>
              <a:t>(</a:t>
            </a:r>
            <a:r>
              <a:rPr lang="ru-RU" sz="1800" dirty="0" smtClean="0">
                <a:solidFill>
                  <a:srgbClr val="C00000"/>
                </a:solidFill>
                <a:latin typeface="Arial Black" pitchFamily="34" charset="0"/>
              </a:rPr>
              <a:t>понашање </a:t>
            </a:r>
            <a:r>
              <a:rPr lang="ru-RU" sz="1800" dirty="0" smtClean="0">
                <a:solidFill>
                  <a:srgbClr val="C00000"/>
                </a:solidFill>
                <a:latin typeface="Arial Black" pitchFamily="34" charset="0"/>
              </a:rPr>
              <a:t>које доводи до стварног или потенцијалног телесног </a:t>
            </a:r>
            <a:r>
              <a:rPr lang="ru-RU" sz="1800" dirty="0" smtClean="0">
                <a:solidFill>
                  <a:srgbClr val="C00000"/>
                </a:solidFill>
                <a:latin typeface="Arial Black" pitchFamily="34" charset="0"/>
              </a:rPr>
              <a:t>повређивања)</a:t>
            </a:r>
            <a:endParaRPr lang="sr-Cyrl-RS" sz="1800" b="1" dirty="0" smtClean="0">
              <a:solidFill>
                <a:srgbClr val="C00000"/>
              </a:solidFill>
              <a:latin typeface="Arial Black" pitchFamily="34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sr-Cyrl-RS" sz="2200" b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Психичко/емоционално</a:t>
            </a:r>
            <a:r>
              <a:rPr lang="sr-Cyrl-RS" sz="2200" b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 </a:t>
            </a:r>
            <a:r>
              <a:rPr lang="sr-Cyrl-RS" sz="1800" b="1" dirty="0" smtClean="0">
                <a:solidFill>
                  <a:srgbClr val="C00000"/>
                </a:solidFill>
                <a:latin typeface="Arial Black" pitchFamily="34" charset="0"/>
              </a:rPr>
              <a:t>(</a:t>
            </a:r>
            <a:r>
              <a:rPr lang="ru-RU" sz="1800" dirty="0" smtClean="0">
                <a:solidFill>
                  <a:srgbClr val="C00000"/>
                </a:solidFill>
                <a:latin typeface="Arial Black" pitchFamily="34" charset="0"/>
              </a:rPr>
              <a:t>понашање које доводи до тренутног или трајног угрожавања психичког и емоционалног здравља и </a:t>
            </a:r>
            <a:r>
              <a:rPr lang="ru-RU" sz="1800" dirty="0" smtClean="0">
                <a:solidFill>
                  <a:srgbClr val="C00000"/>
                </a:solidFill>
                <a:latin typeface="Arial Black" pitchFamily="34" charset="0"/>
              </a:rPr>
              <a:t>достојанства)</a:t>
            </a:r>
            <a:endParaRPr lang="sr-Cyrl-RS" sz="1800" b="1" dirty="0" smtClean="0">
              <a:solidFill>
                <a:srgbClr val="C00000"/>
              </a:solidFill>
              <a:latin typeface="Arial Black" pitchFamily="34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sr-Cyrl-RS" sz="2200" b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Социјално </a:t>
            </a:r>
            <a:r>
              <a:rPr lang="ru-RU" sz="1800" b="1" dirty="0" smtClean="0">
                <a:solidFill>
                  <a:srgbClr val="C00000"/>
                </a:solidFill>
                <a:latin typeface="Arial Black" pitchFamily="34" charset="0"/>
              </a:rPr>
              <a:t>(и</a:t>
            </a:r>
            <a:r>
              <a:rPr lang="ru-RU" sz="1800" dirty="0" smtClean="0">
                <a:solidFill>
                  <a:srgbClr val="C00000"/>
                </a:solidFill>
                <a:latin typeface="Arial Black" pitchFamily="34" charset="0"/>
              </a:rPr>
              <a:t>скључивање </a:t>
            </a:r>
            <a:r>
              <a:rPr lang="ru-RU" sz="1800" dirty="0" smtClean="0">
                <a:solidFill>
                  <a:srgbClr val="C00000"/>
                </a:solidFill>
                <a:latin typeface="Arial Black" pitchFamily="34" charset="0"/>
              </a:rPr>
              <a:t>из групе и </a:t>
            </a:r>
            <a:r>
              <a:rPr lang="ru-RU" sz="1800" dirty="0" smtClean="0">
                <a:solidFill>
                  <a:srgbClr val="C00000"/>
                </a:solidFill>
                <a:latin typeface="Arial Black" pitchFamily="34" charset="0"/>
              </a:rPr>
              <a:t>дискриминација)</a:t>
            </a:r>
            <a:endParaRPr lang="sr-Cyrl-RS" sz="1800" b="1" dirty="0" smtClean="0">
              <a:solidFill>
                <a:srgbClr val="C00000"/>
              </a:solidFill>
              <a:latin typeface="Arial Black" pitchFamily="34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sr-Cyrl-RS" sz="2200" b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Дигитално </a:t>
            </a:r>
            <a:r>
              <a:rPr lang="sr-Cyrl-RS" sz="1800" b="1" dirty="0" smtClean="0">
                <a:solidFill>
                  <a:srgbClr val="C00000"/>
                </a:solidFill>
                <a:latin typeface="Arial Black" pitchFamily="34" charset="0"/>
              </a:rPr>
              <a:t>(з</a:t>
            </a:r>
            <a:r>
              <a:rPr lang="ru-RU" sz="1800" b="1" dirty="0" smtClean="0">
                <a:solidFill>
                  <a:srgbClr val="C00000"/>
                </a:solidFill>
                <a:latin typeface="Arial Black" pitchFamily="34" charset="0"/>
              </a:rPr>
              <a:t>лоупотреба </a:t>
            </a:r>
            <a:r>
              <a:rPr lang="ru-RU" sz="1800" b="1" dirty="0" smtClean="0">
                <a:solidFill>
                  <a:srgbClr val="C00000"/>
                </a:solidFill>
                <a:latin typeface="Arial Black" pitchFamily="34" charset="0"/>
              </a:rPr>
              <a:t>информационих технологија која може да има за последицу повреду друге личности и угрожавање </a:t>
            </a:r>
            <a:r>
              <a:rPr lang="ru-RU" sz="1800" b="1" dirty="0" smtClean="0">
                <a:solidFill>
                  <a:srgbClr val="C00000"/>
                </a:solidFill>
                <a:latin typeface="Arial Black" pitchFamily="34" charset="0"/>
              </a:rPr>
              <a:t>достојанства)</a:t>
            </a:r>
            <a:endParaRPr lang="sr-Cyrl-RS" sz="1800" b="1" dirty="0" smtClean="0">
              <a:solidFill>
                <a:srgbClr val="C00000"/>
              </a:solidFill>
              <a:latin typeface="Arial Black" pitchFamily="34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sr-Cyrl-RS" sz="2200" b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Сексуално </a:t>
            </a:r>
            <a:r>
              <a:rPr lang="sr-Cyrl-RS" sz="1900" b="1" dirty="0" smtClean="0">
                <a:solidFill>
                  <a:srgbClr val="C00000"/>
                </a:solidFill>
                <a:latin typeface="Arial Black" pitchFamily="34" charset="0"/>
              </a:rPr>
              <a:t>(</a:t>
            </a:r>
            <a:r>
              <a:rPr lang="ru-RU" sz="1900" dirty="0" smtClean="0">
                <a:solidFill>
                  <a:srgbClr val="C00000"/>
                </a:solidFill>
                <a:latin typeface="Arial Black" pitchFamily="34" charset="0"/>
              </a:rPr>
              <a:t>подразумева </a:t>
            </a:r>
            <a:r>
              <a:rPr lang="ru-RU" sz="1900" dirty="0" smtClean="0">
                <a:solidFill>
                  <a:srgbClr val="C00000"/>
                </a:solidFill>
                <a:latin typeface="Arial Black" pitchFamily="34" charset="0"/>
              </a:rPr>
              <a:t>укључивање </a:t>
            </a:r>
            <a:r>
              <a:rPr lang="ru-RU" sz="1900" dirty="0" smtClean="0">
                <a:solidFill>
                  <a:srgbClr val="C00000"/>
                </a:solidFill>
                <a:latin typeface="Arial Black" pitchFamily="34" charset="0"/>
              </a:rPr>
              <a:t>у сексуалну </a:t>
            </a:r>
            <a:r>
              <a:rPr lang="ru-RU" sz="1900" dirty="0" smtClean="0">
                <a:solidFill>
                  <a:srgbClr val="C00000"/>
                </a:solidFill>
                <a:latin typeface="Arial Black" pitchFamily="34" charset="0"/>
              </a:rPr>
              <a:t>активност коју деца/ученици не </a:t>
            </a:r>
            <a:r>
              <a:rPr lang="ru-RU" sz="1900" dirty="0" smtClean="0">
                <a:solidFill>
                  <a:srgbClr val="C00000"/>
                </a:solidFill>
                <a:latin typeface="Arial Black" pitchFamily="34" charset="0"/>
              </a:rPr>
              <a:t>схватају у потпуности, за коју нису развојно дорасла (не прихватају је, нису у стању да се са њом сагласе) и која има за циљ да пружи уживање или задовољи потребе друге </a:t>
            </a:r>
            <a:r>
              <a:rPr lang="ru-RU" sz="1900" dirty="0" smtClean="0">
                <a:solidFill>
                  <a:srgbClr val="C00000"/>
                </a:solidFill>
                <a:latin typeface="Arial Black" pitchFamily="34" charset="0"/>
              </a:rPr>
              <a:t>особе)</a:t>
            </a:r>
            <a:endParaRPr lang="sr-Cyrl-RS" sz="1900" b="1" dirty="0" smtClean="0">
              <a:solidFill>
                <a:srgbClr val="C00000"/>
              </a:solidFill>
              <a:latin typeface="Arial Black" pitchFamily="34" charset="0"/>
            </a:endParaRPr>
          </a:p>
          <a:p>
            <a:pPr algn="l"/>
            <a:endParaRPr lang="ru-RU" dirty="0" smtClean="0">
              <a:solidFill>
                <a:srgbClr val="FF0000"/>
              </a:solidFill>
            </a:endParaRPr>
          </a:p>
          <a:p>
            <a:pPr algn="l"/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106679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dirty="0" err="1" smtClean="0">
                <a:solidFill>
                  <a:srgbClr val="0070C0"/>
                </a:solidFill>
                <a:latin typeface="Arial Black" pitchFamily="34" charset="0"/>
              </a:rPr>
              <a:t>Разврставање</a:t>
            </a:r>
            <a:r>
              <a:rPr lang="en-US" sz="32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Arial Black" pitchFamily="34" charset="0"/>
              </a:rPr>
              <a:t>насиља</a:t>
            </a:r>
            <a:r>
              <a:rPr lang="en-US" sz="3200" dirty="0" smtClean="0">
                <a:solidFill>
                  <a:srgbClr val="0070C0"/>
                </a:solidFill>
                <a:latin typeface="Arial Black" pitchFamily="34" charset="0"/>
              </a:rPr>
              <a:t>, </a:t>
            </a:r>
            <a:r>
              <a:rPr lang="en-US" sz="3200" dirty="0" err="1" smtClean="0">
                <a:solidFill>
                  <a:srgbClr val="0070C0"/>
                </a:solidFill>
                <a:latin typeface="Arial Black" pitchFamily="34" charset="0"/>
              </a:rPr>
              <a:t>злостављања</a:t>
            </a:r>
            <a:r>
              <a:rPr lang="en-US" sz="3200" dirty="0" smtClean="0">
                <a:solidFill>
                  <a:srgbClr val="0070C0"/>
                </a:solidFill>
                <a:latin typeface="Arial Black" pitchFamily="34" charset="0"/>
              </a:rPr>
              <a:t> и </a:t>
            </a:r>
            <a:r>
              <a:rPr lang="en-US" sz="3200" dirty="0" err="1" smtClean="0">
                <a:solidFill>
                  <a:srgbClr val="0070C0"/>
                </a:solidFill>
                <a:latin typeface="Arial Black" pitchFamily="34" charset="0"/>
              </a:rPr>
              <a:t>занемаривања</a:t>
            </a:r>
            <a:r>
              <a:rPr lang="en-US" sz="32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Arial Black" pitchFamily="34" charset="0"/>
              </a:rPr>
              <a:t>по</a:t>
            </a:r>
            <a:r>
              <a:rPr lang="en-US" sz="32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Arial Black" pitchFamily="34" charset="0"/>
              </a:rPr>
              <a:t>нивоима</a:t>
            </a:r>
            <a:r>
              <a:rPr lang="sr-Cyrl-RS" sz="3200" dirty="0" smtClean="0">
                <a:solidFill>
                  <a:srgbClr val="0070C0"/>
                </a:solidFill>
                <a:latin typeface="Arial Black" pitchFamily="34" charset="0"/>
              </a:rPr>
              <a:t> и начини интревенције </a:t>
            </a:r>
            <a:endParaRPr lang="en-US" sz="32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524000"/>
            <a:ext cx="8610600" cy="5334000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en-US" sz="8000" dirty="0" err="1" smtClean="0">
                <a:solidFill>
                  <a:srgbClr val="0070C0"/>
                </a:solidFill>
                <a:latin typeface="Arial Black" pitchFamily="34" charset="0"/>
              </a:rPr>
              <a:t>Први</a:t>
            </a:r>
            <a:r>
              <a:rPr lang="en-US" sz="80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8000" dirty="0" err="1" smtClean="0">
                <a:solidFill>
                  <a:srgbClr val="0070C0"/>
                </a:solidFill>
                <a:latin typeface="Arial Black" pitchFamily="34" charset="0"/>
              </a:rPr>
              <a:t>ниво</a:t>
            </a:r>
            <a:r>
              <a:rPr lang="en-US" sz="8000" dirty="0" smtClean="0">
                <a:solidFill>
                  <a:srgbClr val="0070C0"/>
                </a:solidFill>
                <a:latin typeface="Arial Black" pitchFamily="34" charset="0"/>
              </a:rPr>
              <a:t>:</a:t>
            </a:r>
            <a:r>
              <a:rPr lang="en-US" sz="8000" i="1" dirty="0" smtClean="0">
                <a:solidFill>
                  <a:srgbClr val="0070C0"/>
                </a:solidFill>
                <a:latin typeface="Arial Black" pitchFamily="34" charset="0"/>
              </a:rPr>
              <a:t> </a:t>
            </a:r>
            <a:endParaRPr lang="en-US" sz="8000" dirty="0" smtClean="0">
              <a:solidFill>
                <a:srgbClr val="0070C0"/>
              </a:solidFill>
              <a:latin typeface="Arial Black" pitchFamily="34" charset="0"/>
            </a:endParaRPr>
          </a:p>
          <a:p>
            <a:pPr algn="l"/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Облици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физичког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насиља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и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злостављања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су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,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нарочито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: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ударање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чврга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,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гурање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,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штипање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,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гребање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,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гађање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,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чупање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,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уједање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,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саплитање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,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шутирање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,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прљање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,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уништавање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ствари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. </a:t>
            </a:r>
          </a:p>
          <a:p>
            <a:pPr algn="l"/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Облици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психичког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насиља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и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злостављања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су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,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нарочито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: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омаловажавање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,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оговарање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,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вређање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,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ругање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,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називање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погрдним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именима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,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псовање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,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етикетирање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,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имитирање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, "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прозивање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". </a:t>
            </a:r>
          </a:p>
          <a:p>
            <a:pPr algn="l"/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Облици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социјалног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насиља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и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злостављања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су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,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нарочито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: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добацивање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,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подсмевање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,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искључивање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из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групе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или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заједничких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активности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,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фаворизовање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на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основу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различитости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,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ширење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гласина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. </a:t>
            </a:r>
          </a:p>
          <a:p>
            <a:pPr algn="l"/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Облици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сексуалног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насиља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и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злостављања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су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,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нарочито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,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неумесно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,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са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сексуалном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поруком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: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добацивање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,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псовање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,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ласцивни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коментари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,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ширење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прича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,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етикетирање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,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сексуално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недвосмислена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гестикулација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. </a:t>
            </a:r>
            <a:endParaRPr lang="sr-Cyrl-RS" sz="6400" dirty="0" smtClean="0">
              <a:solidFill>
                <a:srgbClr val="0070C0"/>
              </a:solidFill>
              <a:latin typeface="Arial Black" pitchFamily="34" charset="0"/>
            </a:endParaRPr>
          </a:p>
          <a:p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Облици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насиља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и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злостављања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злоупотребом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информационих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технологија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и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других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комуникационих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програма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су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,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нарочито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: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узнемиравајуће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позивање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,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слање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узнемиравајућих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порука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 СМС-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ом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, ММС-</a:t>
            </a:r>
            <a:r>
              <a:rPr lang="en-US" sz="6400" dirty="0" err="1" smtClean="0">
                <a:solidFill>
                  <a:srgbClr val="0070C0"/>
                </a:solidFill>
                <a:latin typeface="Arial Black" pitchFamily="34" charset="0"/>
              </a:rPr>
              <a:t>ом</a:t>
            </a:r>
            <a:r>
              <a:rPr lang="en-US" sz="6400" dirty="0" smtClean="0">
                <a:solidFill>
                  <a:srgbClr val="0070C0"/>
                </a:solidFill>
                <a:latin typeface="Arial Black" pitchFamily="34" charset="0"/>
              </a:rPr>
              <a:t>. </a:t>
            </a:r>
          </a:p>
          <a:p>
            <a:r>
              <a:rPr lang="en-US" sz="6400" b="1" i="1" dirty="0" err="1" smtClean="0">
                <a:solidFill>
                  <a:srgbClr val="002060"/>
                </a:solidFill>
                <a:latin typeface="Arial Black" pitchFamily="34" charset="0"/>
              </a:rPr>
              <a:t>На</a:t>
            </a:r>
            <a:r>
              <a:rPr lang="en-US" sz="6400" b="1" i="1" dirty="0" smtClean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en-US" sz="6400" b="1" i="1" dirty="0" err="1" smtClean="0">
                <a:solidFill>
                  <a:srgbClr val="002060"/>
                </a:solidFill>
                <a:latin typeface="Arial Black" pitchFamily="34" charset="0"/>
              </a:rPr>
              <a:t>првом</a:t>
            </a:r>
            <a:r>
              <a:rPr lang="en-US" sz="6400" b="1" i="1" dirty="0" smtClean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en-US" sz="6400" b="1" i="1" dirty="0" err="1" smtClean="0">
                <a:solidFill>
                  <a:srgbClr val="002060"/>
                </a:solidFill>
                <a:latin typeface="Arial Black" pitchFamily="34" charset="0"/>
              </a:rPr>
              <a:t>нивоу</a:t>
            </a:r>
            <a:r>
              <a:rPr lang="en-US" sz="6400" b="1" i="1" dirty="0" smtClean="0">
                <a:solidFill>
                  <a:srgbClr val="002060"/>
                </a:solidFill>
                <a:latin typeface="Arial Black" pitchFamily="34" charset="0"/>
              </a:rPr>
              <a:t>,</a:t>
            </a:r>
            <a:r>
              <a:rPr lang="en-US" sz="6400" dirty="0" smtClean="0">
                <a:solidFill>
                  <a:srgbClr val="002060"/>
                </a:solidFill>
                <a:latin typeface="Arial Black" pitchFamily="34" charset="0"/>
              </a:rPr>
              <a:t> </a:t>
            </a:r>
            <a:r>
              <a:rPr lang="en-US" sz="6400" dirty="0" err="1" smtClean="0">
                <a:solidFill>
                  <a:srgbClr val="002060"/>
                </a:solidFill>
                <a:latin typeface="Arial Black" pitchFamily="34" charset="0"/>
              </a:rPr>
              <a:t>по</a:t>
            </a:r>
            <a:r>
              <a:rPr lang="en-US" sz="6400" dirty="0" smtClean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2060"/>
                </a:solidFill>
                <a:latin typeface="Arial Black" pitchFamily="34" charset="0"/>
              </a:rPr>
              <a:t>правилу</a:t>
            </a:r>
            <a:r>
              <a:rPr lang="en-US" sz="6400" dirty="0" smtClean="0">
                <a:solidFill>
                  <a:srgbClr val="002060"/>
                </a:solidFill>
                <a:latin typeface="Arial Black" pitchFamily="34" charset="0"/>
              </a:rPr>
              <a:t>, </a:t>
            </a:r>
            <a:r>
              <a:rPr lang="en-US" sz="6400" dirty="0" err="1" smtClean="0">
                <a:solidFill>
                  <a:srgbClr val="002060"/>
                </a:solidFill>
                <a:latin typeface="Arial Black" pitchFamily="34" charset="0"/>
              </a:rPr>
              <a:t>активности</a:t>
            </a:r>
            <a:r>
              <a:rPr lang="en-US" sz="6400" dirty="0" smtClean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2060"/>
                </a:solidFill>
                <a:latin typeface="Arial Black" pitchFamily="34" charset="0"/>
              </a:rPr>
              <a:t>предузима</a:t>
            </a:r>
            <a:r>
              <a:rPr lang="en-US" sz="6400" dirty="0" smtClean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2060"/>
                </a:solidFill>
                <a:latin typeface="Arial Black" pitchFamily="34" charset="0"/>
              </a:rPr>
              <a:t>самостално</a:t>
            </a:r>
            <a:r>
              <a:rPr lang="en-US" sz="6400" dirty="0" smtClean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2060"/>
                </a:solidFill>
                <a:latin typeface="Arial Black" pitchFamily="34" charset="0"/>
              </a:rPr>
              <a:t>одељењски</a:t>
            </a:r>
            <a:r>
              <a:rPr lang="en-US" sz="6400" dirty="0" smtClean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2060"/>
                </a:solidFill>
                <a:latin typeface="Arial Black" pitchFamily="34" charset="0"/>
              </a:rPr>
              <a:t>старешина</a:t>
            </a:r>
            <a:r>
              <a:rPr lang="en-US" sz="6400" dirty="0" smtClean="0">
                <a:solidFill>
                  <a:srgbClr val="002060"/>
                </a:solidFill>
                <a:latin typeface="Arial Black" pitchFamily="34" charset="0"/>
              </a:rPr>
              <a:t>, </a:t>
            </a:r>
            <a:r>
              <a:rPr lang="en-US" sz="6400" dirty="0" err="1" smtClean="0">
                <a:solidFill>
                  <a:srgbClr val="002060"/>
                </a:solidFill>
                <a:latin typeface="Arial Black" pitchFamily="34" charset="0"/>
              </a:rPr>
              <a:t>наставник</a:t>
            </a:r>
            <a:r>
              <a:rPr lang="en-US" sz="6400" dirty="0" smtClean="0">
                <a:solidFill>
                  <a:srgbClr val="002060"/>
                </a:solidFill>
                <a:latin typeface="Arial Black" pitchFamily="34" charset="0"/>
              </a:rPr>
              <a:t>, </a:t>
            </a:r>
            <a:r>
              <a:rPr lang="en-US" sz="6400" dirty="0" smtClean="0">
                <a:solidFill>
                  <a:srgbClr val="002060"/>
                </a:solidFill>
                <a:latin typeface="Arial Black" pitchFamily="34" charset="0"/>
              </a:rPr>
              <a:t>у </a:t>
            </a:r>
            <a:r>
              <a:rPr lang="en-US" sz="6400" dirty="0" err="1" smtClean="0">
                <a:solidFill>
                  <a:srgbClr val="002060"/>
                </a:solidFill>
                <a:latin typeface="Arial Black" pitchFamily="34" charset="0"/>
              </a:rPr>
              <a:t>сарадњи</a:t>
            </a:r>
            <a:r>
              <a:rPr lang="en-US" sz="6400" dirty="0" smtClean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2060"/>
                </a:solidFill>
                <a:latin typeface="Arial Black" pitchFamily="34" charset="0"/>
              </a:rPr>
              <a:t>са</a:t>
            </a:r>
            <a:r>
              <a:rPr lang="en-US" sz="6400" dirty="0" smtClean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2060"/>
                </a:solidFill>
                <a:latin typeface="Arial Black" pitchFamily="34" charset="0"/>
              </a:rPr>
              <a:t>родитељем</a:t>
            </a:r>
            <a:r>
              <a:rPr lang="en-US" sz="6400" dirty="0" smtClean="0">
                <a:solidFill>
                  <a:srgbClr val="002060"/>
                </a:solidFill>
                <a:latin typeface="Arial Black" pitchFamily="34" charset="0"/>
              </a:rPr>
              <a:t>, у </a:t>
            </a:r>
            <a:r>
              <a:rPr lang="en-US" sz="6400" dirty="0" err="1" smtClean="0">
                <a:solidFill>
                  <a:srgbClr val="002060"/>
                </a:solidFill>
                <a:latin typeface="Arial Black" pitchFamily="34" charset="0"/>
              </a:rPr>
              <a:t>смислу</a:t>
            </a:r>
            <a:r>
              <a:rPr lang="en-US" sz="6400" dirty="0" smtClean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2060"/>
                </a:solidFill>
                <a:latin typeface="Arial Black" pitchFamily="34" charset="0"/>
              </a:rPr>
              <a:t>појачаног</a:t>
            </a:r>
            <a:r>
              <a:rPr lang="en-US" sz="6400" dirty="0" smtClean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2060"/>
                </a:solidFill>
                <a:latin typeface="Arial Black" pitchFamily="34" charset="0"/>
              </a:rPr>
              <a:t>васпитног</a:t>
            </a:r>
            <a:r>
              <a:rPr lang="en-US" sz="6400" dirty="0" smtClean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2060"/>
                </a:solidFill>
                <a:latin typeface="Arial Black" pitchFamily="34" charset="0"/>
              </a:rPr>
              <a:t>рада</a:t>
            </a:r>
            <a:r>
              <a:rPr lang="en-US" sz="6400" dirty="0" smtClean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2060"/>
                </a:solidFill>
                <a:latin typeface="Arial Black" pitchFamily="34" charset="0"/>
              </a:rPr>
              <a:t>са</a:t>
            </a:r>
            <a:r>
              <a:rPr lang="en-US" sz="6400" dirty="0" smtClean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2060"/>
                </a:solidFill>
                <a:latin typeface="Arial Black" pitchFamily="34" charset="0"/>
              </a:rPr>
              <a:t>васпитном</a:t>
            </a:r>
            <a:r>
              <a:rPr lang="en-US" sz="6400" dirty="0" smtClean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2060"/>
                </a:solidFill>
                <a:latin typeface="Arial Black" pitchFamily="34" charset="0"/>
              </a:rPr>
              <a:t>групом</a:t>
            </a:r>
            <a:r>
              <a:rPr lang="en-US" sz="6400" dirty="0" smtClean="0">
                <a:solidFill>
                  <a:srgbClr val="002060"/>
                </a:solidFill>
                <a:latin typeface="Arial Black" pitchFamily="34" charset="0"/>
              </a:rPr>
              <a:t>, </a:t>
            </a:r>
            <a:r>
              <a:rPr lang="en-US" sz="6400" dirty="0" err="1" smtClean="0">
                <a:solidFill>
                  <a:srgbClr val="002060"/>
                </a:solidFill>
                <a:latin typeface="Arial Black" pitchFamily="34" charset="0"/>
              </a:rPr>
              <a:t>одељењском</a:t>
            </a:r>
            <a:r>
              <a:rPr lang="en-US" sz="6400" dirty="0" smtClean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2060"/>
                </a:solidFill>
                <a:latin typeface="Arial Black" pitchFamily="34" charset="0"/>
              </a:rPr>
              <a:t>заједницом</a:t>
            </a:r>
            <a:r>
              <a:rPr lang="en-US" sz="6400" dirty="0" smtClean="0">
                <a:solidFill>
                  <a:srgbClr val="002060"/>
                </a:solidFill>
                <a:latin typeface="Arial Black" pitchFamily="34" charset="0"/>
              </a:rPr>
              <a:t>, </a:t>
            </a:r>
            <a:r>
              <a:rPr lang="en-US" sz="6400" dirty="0" err="1" smtClean="0">
                <a:solidFill>
                  <a:srgbClr val="002060"/>
                </a:solidFill>
                <a:latin typeface="Arial Black" pitchFamily="34" charset="0"/>
              </a:rPr>
              <a:t>групом</a:t>
            </a:r>
            <a:r>
              <a:rPr lang="en-US" sz="6400" dirty="0" smtClean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en-US" sz="6400" dirty="0" err="1" smtClean="0">
                <a:solidFill>
                  <a:srgbClr val="002060"/>
                </a:solidFill>
                <a:latin typeface="Arial Black" pitchFamily="34" charset="0"/>
              </a:rPr>
              <a:t>ученика</a:t>
            </a:r>
            <a:r>
              <a:rPr lang="en-US" sz="6400" dirty="0" smtClean="0">
                <a:solidFill>
                  <a:srgbClr val="002060"/>
                </a:solidFill>
                <a:latin typeface="Arial Black" pitchFamily="34" charset="0"/>
              </a:rPr>
              <a:t> и </a:t>
            </a:r>
            <a:r>
              <a:rPr lang="en-US" sz="6400" dirty="0" err="1" smtClean="0">
                <a:solidFill>
                  <a:srgbClr val="002060"/>
                </a:solidFill>
                <a:latin typeface="Arial Black" pitchFamily="34" charset="0"/>
              </a:rPr>
              <a:t>индивидуално</a:t>
            </a:r>
            <a:r>
              <a:rPr lang="en-US" sz="6400" dirty="0" smtClean="0">
                <a:solidFill>
                  <a:srgbClr val="002060"/>
                </a:solidFill>
                <a:latin typeface="Arial Black" pitchFamily="34" charset="0"/>
              </a:rPr>
              <a:t>.</a:t>
            </a:r>
            <a:endParaRPr lang="en-US" sz="6400" dirty="0">
              <a:solidFill>
                <a:srgbClr val="00206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52400"/>
            <a:ext cx="8229600" cy="6477000"/>
          </a:xfrm>
        </p:spPr>
        <p:txBody>
          <a:bodyPr>
            <a:noAutofit/>
          </a:bodyPr>
          <a:lstStyle/>
          <a:p>
            <a:pPr algn="ctr"/>
            <a:r>
              <a:rPr lang="en-US" sz="2000" b="1" dirty="0" err="1" smtClean="0">
                <a:solidFill>
                  <a:srgbClr val="B25814"/>
                </a:solidFill>
                <a:latin typeface="Arial Black" pitchFamily="34" charset="0"/>
              </a:rPr>
              <a:t>Други</a:t>
            </a:r>
            <a:r>
              <a:rPr lang="en-US" sz="2000" b="1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2000" b="1" dirty="0" err="1" smtClean="0">
                <a:solidFill>
                  <a:srgbClr val="B25814"/>
                </a:solidFill>
                <a:latin typeface="Arial Black" pitchFamily="34" charset="0"/>
              </a:rPr>
              <a:t>ниво</a:t>
            </a:r>
            <a:r>
              <a:rPr lang="en-US" sz="2000" b="1" dirty="0" smtClean="0">
                <a:solidFill>
                  <a:srgbClr val="B25814"/>
                </a:solidFill>
                <a:latin typeface="Arial Black" pitchFamily="34" charset="0"/>
              </a:rPr>
              <a:t>: </a:t>
            </a:r>
            <a:endParaRPr lang="en-US" sz="2000" dirty="0" smtClean="0">
              <a:solidFill>
                <a:srgbClr val="B25814"/>
              </a:solidFill>
              <a:latin typeface="Arial Black" pitchFamily="34" charset="0"/>
            </a:endParaRPr>
          </a:p>
          <a:p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Облици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физичког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насиља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и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злостављања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су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,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нарочито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: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шамарање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,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ударање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,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гажење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,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цепање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одела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, "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шутке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",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затварање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,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пљување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,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отимање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и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уништавање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имовине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,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измицање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столице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,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чупање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за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уши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и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косу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. </a:t>
            </a:r>
          </a:p>
          <a:p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Облици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психичког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насиља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и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злостављања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су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,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нарочито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: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уцењивање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,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претње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,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неправедно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кажњавање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,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забрана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комуницирања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,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искључивање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,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манипулисање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. </a:t>
            </a:r>
          </a:p>
          <a:p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Облици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социјалног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насиља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и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злостављања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су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,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нарочито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: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сплеткарење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,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ускраћивање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пажње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од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стране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групе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(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игнорисање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),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неукључивање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,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неприхватање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,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манипулисање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,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искоришћавање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. </a:t>
            </a:r>
          </a:p>
          <a:p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Облици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сексуалног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насиља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и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злостављања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су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,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нарочито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: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сексуално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додиривање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,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показивање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порнографског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материјала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,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показивање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интимних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делова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тела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,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свлачење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. </a:t>
            </a:r>
          </a:p>
          <a:p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Облици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насиља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и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злостављања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злоупотребом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информационих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технологија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су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,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нарочито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: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оглашавање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,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снимање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и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слање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видео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записа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,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злоупотреба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блогова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,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форума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и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четовања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,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снимање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камером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појединаца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против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њихове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воље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,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снимање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камером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насилних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сцена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,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дистрибуирање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снимака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 и </a:t>
            </a:r>
            <a:r>
              <a:rPr lang="en-US" sz="1600" dirty="0" err="1" smtClean="0">
                <a:solidFill>
                  <a:srgbClr val="B25814"/>
                </a:solidFill>
                <a:latin typeface="Arial Black" pitchFamily="34" charset="0"/>
              </a:rPr>
              <a:t>слика</a:t>
            </a:r>
            <a:r>
              <a:rPr lang="en-US" sz="1600" dirty="0" smtClean="0">
                <a:solidFill>
                  <a:srgbClr val="B25814"/>
                </a:solidFill>
                <a:latin typeface="Arial Black" pitchFamily="34" charset="0"/>
              </a:rPr>
              <a:t>. </a:t>
            </a:r>
          </a:p>
          <a:p>
            <a:r>
              <a:rPr lang="en-US" sz="1600" b="1" i="1" dirty="0" err="1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На</a:t>
            </a:r>
            <a:r>
              <a:rPr lang="en-US" sz="1600" b="1" i="1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 </a:t>
            </a:r>
            <a:r>
              <a:rPr lang="en-US" sz="1600" b="1" i="1" dirty="0" err="1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другом</a:t>
            </a:r>
            <a:r>
              <a:rPr lang="en-US" sz="1600" b="1" i="1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 </a:t>
            </a:r>
            <a:r>
              <a:rPr lang="en-US" sz="1600" b="1" i="1" dirty="0" err="1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нивоу</a:t>
            </a:r>
            <a:r>
              <a:rPr lang="en-US" sz="1600" b="1" i="1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,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 </a:t>
            </a:r>
            <a:r>
              <a:rPr lang="en-US" sz="1600" dirty="0" err="1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по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правилу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, </a:t>
            </a:r>
            <a:r>
              <a:rPr lang="en-US" sz="1600" dirty="0" err="1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активности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предузима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одељењски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старешина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, 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у </a:t>
            </a:r>
            <a:r>
              <a:rPr lang="en-US" sz="1600" dirty="0" err="1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сарадњи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са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педагогом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, </a:t>
            </a:r>
            <a:r>
              <a:rPr lang="en-US" sz="1600" dirty="0" err="1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психологом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, </a:t>
            </a:r>
            <a:r>
              <a:rPr lang="en-US" sz="1600" dirty="0" err="1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тимом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за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заштиту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 и </a:t>
            </a:r>
            <a:r>
              <a:rPr lang="en-US" sz="1600" dirty="0" err="1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директором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, </a:t>
            </a:r>
            <a:r>
              <a:rPr lang="en-US" sz="1600" dirty="0" err="1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уз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обавезно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учешће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родитеља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, у </a:t>
            </a:r>
            <a:r>
              <a:rPr lang="en-US" sz="1600" dirty="0" err="1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смислу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појачаног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васпитног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рада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. </a:t>
            </a:r>
            <a:r>
              <a:rPr lang="en-US" sz="1600" dirty="0" err="1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Уколико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појачани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васпитни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рад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није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делотворан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, </a:t>
            </a:r>
            <a:r>
              <a:rPr lang="en-US" sz="1600" dirty="0" err="1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директор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покреће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васпитно-дисциплински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поступак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 и </a:t>
            </a:r>
            <a:r>
              <a:rPr lang="en-US" sz="1600" dirty="0" err="1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изриче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меру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, у </a:t>
            </a:r>
            <a:r>
              <a:rPr lang="en-US" sz="1600" dirty="0" err="1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складу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са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 </a:t>
            </a:r>
            <a:r>
              <a:rPr lang="en-US" sz="1600" dirty="0" err="1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законом</a:t>
            </a:r>
            <a:r>
              <a:rPr lang="sr-Cyrl-RS" sz="16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.</a:t>
            </a:r>
            <a:endParaRPr lang="en-US" sz="1600" dirty="0">
              <a:solidFill>
                <a:schemeClr val="accent3">
                  <a:lumMod val="50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28600"/>
            <a:ext cx="8305800" cy="6248400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Arial Black" pitchFamily="34" charset="0"/>
              </a:rPr>
              <a:t>Трећи</a:t>
            </a:r>
            <a:r>
              <a:rPr lang="en-US" sz="3200" b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Arial Black" pitchFamily="34" charset="0"/>
              </a:rPr>
              <a:t>ниво</a:t>
            </a:r>
            <a:r>
              <a:rPr lang="en-US" sz="3200" b="1" dirty="0" smtClean="0">
                <a:solidFill>
                  <a:srgbClr val="FF0000"/>
                </a:solidFill>
                <a:latin typeface="Arial Black" pitchFamily="34" charset="0"/>
              </a:rPr>
              <a:t>: </a:t>
            </a:r>
            <a:endParaRPr lang="en-US" sz="3200" dirty="0" smtClean="0">
              <a:solidFill>
                <a:srgbClr val="FF0000"/>
              </a:solidFill>
              <a:latin typeface="Arial Black" pitchFamily="34" charset="0"/>
            </a:endParaRPr>
          </a:p>
          <a:p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Облици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физичког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насиља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и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злостављања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су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нарочито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: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туча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дављење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бацање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проузроковање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опекотина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и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других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повреда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ускраћивање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хране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и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сна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излагање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ниским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температурама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напад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оружјем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. </a:t>
            </a:r>
          </a:p>
          <a:p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Облици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психичког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насиља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и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злостављања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су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нарочито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: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застрашивање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уцењивање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уз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озбиљну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претњу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изнуђивање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новца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или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ствари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ограничавање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кретања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навођење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на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коришћење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наркотичких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средстава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и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психоактивних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супстанци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укључивање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у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деструктивне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групе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и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организације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. </a:t>
            </a:r>
          </a:p>
          <a:p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Облици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социјалног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насиља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и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злостављања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су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нарочито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: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претње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изолација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малтретирање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групе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према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појединцу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или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групи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организовање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затворених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група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(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кланова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)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које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има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за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последицу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повређивање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других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. </a:t>
            </a:r>
          </a:p>
          <a:p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Облици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сексуалног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насиља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и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злостављања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су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нарочито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: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завођење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од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стране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ученика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и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одраслих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подвођење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злоупотреба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положаја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навођење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изнуђивање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и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принуда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на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сексуални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чин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силовање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инцест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. </a:t>
            </a:r>
          </a:p>
          <a:p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Облици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насиља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и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злостављања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злоупотребом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информационих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технологија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су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нарочито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: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снимање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насилних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сцена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дистрибуирање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снимака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и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слика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дечија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порнографија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. </a:t>
            </a:r>
            <a:endParaRPr lang="sr-Cyrl-RS" dirty="0" smtClean="0">
              <a:solidFill>
                <a:srgbClr val="FF0000"/>
              </a:solidFill>
              <a:latin typeface="Arial Black" pitchFamily="34" charset="0"/>
            </a:endParaRPr>
          </a:p>
          <a:p>
            <a:r>
              <a:rPr lang="en-US" b="1" i="1" dirty="0" err="1" smtClean="0">
                <a:solidFill>
                  <a:srgbClr val="CC0000"/>
                </a:solidFill>
                <a:latin typeface="Arial Black" pitchFamily="34" charset="0"/>
              </a:rPr>
              <a:t>На</a:t>
            </a:r>
            <a:r>
              <a:rPr lang="en-US" b="1" i="1" dirty="0" smtClean="0">
                <a:solidFill>
                  <a:srgbClr val="CC0000"/>
                </a:solidFill>
                <a:latin typeface="Arial Black" pitchFamily="34" charset="0"/>
              </a:rPr>
              <a:t> </a:t>
            </a:r>
            <a:r>
              <a:rPr lang="en-US" b="1" i="1" dirty="0" err="1" smtClean="0">
                <a:solidFill>
                  <a:srgbClr val="CC0000"/>
                </a:solidFill>
                <a:latin typeface="Arial Black" pitchFamily="34" charset="0"/>
              </a:rPr>
              <a:t>трећем</a:t>
            </a:r>
            <a:r>
              <a:rPr lang="en-US" b="1" i="1" dirty="0" smtClean="0">
                <a:solidFill>
                  <a:srgbClr val="CC0000"/>
                </a:solidFill>
                <a:latin typeface="Arial Black" pitchFamily="34" charset="0"/>
              </a:rPr>
              <a:t> </a:t>
            </a:r>
            <a:r>
              <a:rPr lang="en-US" b="1" i="1" dirty="0" err="1" smtClean="0">
                <a:solidFill>
                  <a:srgbClr val="CC0000"/>
                </a:solidFill>
                <a:latin typeface="Arial Black" pitchFamily="34" charset="0"/>
              </a:rPr>
              <a:t>нивоу</a:t>
            </a:r>
            <a:r>
              <a:rPr lang="en-US" b="1" i="1" dirty="0" smtClean="0">
                <a:solidFill>
                  <a:srgbClr val="CC0000"/>
                </a:solidFill>
                <a:latin typeface="Arial Black" pitchFamily="34" charset="0"/>
              </a:rPr>
              <a:t>,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 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активности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предузима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директор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са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тимом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за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заштиту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,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уз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обавезно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ангажовање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родитеља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и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надлежних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органа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,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организација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и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служби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(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центар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за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социјални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рад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,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здравствена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служба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,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полиција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и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друге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организације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и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службе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).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Уколико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присуство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родитеља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није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у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најбољем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интересу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ученика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,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тј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.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може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да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му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штети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,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угрози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његову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безбедност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или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омета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поступак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у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установи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,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директор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обавештава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центар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за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социјални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рад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,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односно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полицију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или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јавног</a:t>
            </a:r>
            <a:r>
              <a:rPr lang="en-US" dirty="0" smtClean="0">
                <a:solidFill>
                  <a:srgbClr val="CC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CC0000"/>
                </a:solidFill>
                <a:latin typeface="Arial Black" pitchFamily="34" charset="0"/>
              </a:rPr>
              <a:t>тужиоца</a:t>
            </a:r>
            <a:r>
              <a:rPr lang="sr-Cyrl-RS" dirty="0" smtClean="0">
                <a:solidFill>
                  <a:srgbClr val="CC0000"/>
                </a:solidFill>
                <a:latin typeface="Arial Black" pitchFamily="34" charset="0"/>
              </a:rPr>
              <a:t>.</a:t>
            </a:r>
            <a:endParaRPr lang="en-US" dirty="0" smtClean="0">
              <a:solidFill>
                <a:srgbClr val="CC0000"/>
              </a:solidFill>
              <a:latin typeface="Arial Black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28600"/>
            <a:ext cx="8763000" cy="533400"/>
          </a:xfrm>
        </p:spPr>
        <p:txBody>
          <a:bodyPr>
            <a:normAutofit fontScale="77500" lnSpcReduction="20000"/>
          </a:bodyPr>
          <a:lstStyle/>
          <a:p>
            <a:r>
              <a:rPr lang="sr-Cyrl-RS" dirty="0" smtClean="0">
                <a:solidFill>
                  <a:srgbClr val="B25814"/>
                </a:solidFill>
                <a:latin typeface="Arial Black" pitchFamily="34" charset="0"/>
              </a:rPr>
              <a:t>Кораци поступања у школи у случајевима пријаве насиља</a:t>
            </a:r>
            <a:endParaRPr lang="en-US" dirty="0">
              <a:solidFill>
                <a:srgbClr val="B25814"/>
              </a:solidFill>
              <a:latin typeface="Arial Black" pitchFamily="34" charset="0"/>
            </a:endParaRPr>
          </a:p>
        </p:txBody>
      </p:sp>
      <p:pic>
        <p:nvPicPr>
          <p:cNvPr id="4" name="Picture 3" descr="t11_0028_s005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457200"/>
            <a:ext cx="8001000" cy="6284323"/>
          </a:xfrm>
          <a:prstGeom prst="rect">
            <a:avLst/>
          </a:prstGeom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 descr="t11_0028_s001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0"/>
            <a:ext cx="8305800" cy="6858000"/>
          </a:xfrm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185</TotalTime>
  <Words>421</Words>
  <Application>Microsoft Office PowerPoint</Application>
  <PresentationFormat>On-screen Show (4:3)</PresentationFormat>
  <Paragraphs>45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Solstice</vt:lpstr>
      <vt:lpstr>Насиље, злостављање и занемаривање у школи</vt:lpstr>
      <vt:lpstr>Насиље се дефинише као сваки облик једанпут учињеног или поновљеног вербалног или невербалног понашања које има за последицу стварно или потенцијално угрожавање здравља, развоја и достојанства  ученика и  запосленог. </vt:lpstr>
      <vt:lpstr>Занемаривање и немарно поступање представљају случајеве пропуштања школе или појединца да обезбеде услове за правилан развој ученика у свим областима, што, у противном, може нарушити његово здравље, физички, ментални, духовни, морални и друштвени развој. </vt:lpstr>
      <vt:lpstr>Врсте насиља </vt:lpstr>
      <vt:lpstr>Разврставање насиља, злостављања и занемаривања по нивоима и начини интревенције </vt:lpstr>
      <vt:lpstr>Slide 6</vt:lpstr>
      <vt:lpstr>Slide 7</vt:lpstr>
      <vt:lpstr>Slide 8</vt:lpstr>
      <vt:lpstr>Slide 9</vt:lpstr>
      <vt:lpstr>Превентивне активности које школа предузима ради спречаваа појаве насиља</vt:lpstr>
      <vt:lpstr>Рецимо стоп насиљу!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Насиље, злостављање и занемаривање у школи</dc:title>
  <dc:creator>EX</dc:creator>
  <cp:lastModifiedBy>EX</cp:lastModifiedBy>
  <cp:revision>20</cp:revision>
  <dcterms:created xsi:type="dcterms:W3CDTF">2021-02-18T07:48:06Z</dcterms:created>
  <dcterms:modified xsi:type="dcterms:W3CDTF">2021-02-18T10:53:47Z</dcterms:modified>
</cp:coreProperties>
</file>