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95" r:id="rId21"/>
    <p:sldId id="292" r:id="rId22"/>
    <p:sldId id="293" r:id="rId23"/>
    <p:sldId id="294" r:id="rId24"/>
    <p:sldId id="29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FFCCFF"/>
    <a:srgbClr val="FF0000"/>
    <a:srgbClr val="CC99FF"/>
    <a:srgbClr val="FF66FF"/>
    <a:srgbClr val="FF00FF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3" autoAdjust="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7FBDCE-A39B-44E0-B94E-1A94E1AAAACD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65EC8C-8D09-4AD6-B189-B538D6E71B0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7885014" cy="3429024"/>
          </a:xfrm>
        </p:spPr>
        <p:txBody>
          <a:bodyPr>
            <a:noAutofit/>
          </a:bodyPr>
          <a:lstStyle/>
          <a:p>
            <a:pPr algn="ctr"/>
            <a:r>
              <a:rPr lang="sr-Cyrl-CS" sz="6000" dirty="0" smtClean="0">
                <a:solidFill>
                  <a:srgbClr val="FFFF00"/>
                </a:solidFill>
                <a:latin typeface="Bookman Old Style" pitchFamily="18" charset="0"/>
              </a:rPr>
              <a:t>ПРОФЕСИОНАЛНА ОРИЈЕНТАЦИЈА ЗА УЧЕНИКЕ ОСМОГ РАЗРЕДА</a:t>
            </a:r>
            <a:endParaRPr lang="en-US" sz="600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027" name="Picture 3" descr="C:\Documents and Settings\Mirjan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4357694"/>
            <a:ext cx="4714908" cy="200026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57166"/>
            <a:ext cx="7851648" cy="1285884"/>
          </a:xfrm>
        </p:spPr>
        <p:txBody>
          <a:bodyPr/>
          <a:lstStyle/>
          <a:p>
            <a:pPr algn="ctr"/>
            <a:r>
              <a:rPr lang="sr-Cyrl-C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Техничка школа</a:t>
            </a: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43050"/>
            <a:ext cx="7854696" cy="47863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CS" dirty="0" smtClean="0">
                <a:latin typeface="Bookman Old Style" pitchFamily="18" charset="0"/>
              </a:rPr>
              <a:t>Смерови: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Администратор рачунарских мрежа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Електротехничар рачунара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Електротехничар процесног управљања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Машински техничар за компјутерско конструисање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Грађевински техничар за високоградњу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Архитектонски техничар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Техничар друмског саобраћаја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</a:t>
            </a:r>
            <a:r>
              <a:rPr lang="sr-Cyrl-CS" dirty="0" smtClean="0">
                <a:latin typeface="Bookman Old Style" pitchFamily="18" charset="0"/>
              </a:rPr>
              <a:t>Аутоелектричар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Оператер машинске обраде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Механичар грејне и расхладне технике</a:t>
            </a:r>
            <a:endParaRPr lang="sr-Cyrl-CS" dirty="0" smtClean="0">
              <a:latin typeface="Bookman Old Style" pitchFamily="18" charset="0"/>
            </a:endParaRP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Возач моторних </a:t>
            </a:r>
            <a:r>
              <a:rPr lang="sr-Cyrl-CS" dirty="0" smtClean="0">
                <a:latin typeface="Bookman Old Style" pitchFamily="18" charset="0"/>
              </a:rPr>
              <a:t>возила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Декоратер зидних површина</a:t>
            </a: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</a:t>
            </a:r>
            <a:r>
              <a:rPr lang="sr-Cyrl-CS" dirty="0" smtClean="0">
                <a:latin typeface="Bookman Old Style" pitchFamily="18" charset="0"/>
              </a:rPr>
              <a:t>Керамичар – терацер - пећар</a:t>
            </a:r>
            <a:endParaRPr lang="sr-Cyrl-CS" dirty="0" smtClean="0">
              <a:latin typeface="Bookman Old Style" pitchFamily="18" charset="0"/>
            </a:endParaRPr>
          </a:p>
          <a:p>
            <a:pPr algn="just">
              <a:buClr>
                <a:schemeClr val="accent4">
                  <a:lumMod val="20000"/>
                  <a:lumOff val="80000"/>
                </a:schemeClr>
              </a:buClr>
              <a:buFont typeface="Wingdings" pitchFamily="2" charset="2"/>
              <a:buChar char="ü"/>
            </a:pPr>
            <a:r>
              <a:rPr lang="sr-Cyrl-CS" dirty="0" smtClean="0">
                <a:latin typeface="Bookman Old Style" pitchFamily="18" charset="0"/>
              </a:rPr>
              <a:t> Руковалац грађевинском механизацијом</a:t>
            </a:r>
            <a:endParaRPr lang="en-US" dirty="0">
              <a:latin typeface="Bookman Old Style" pitchFamily="18" charset="0"/>
            </a:endParaRPr>
          </a:p>
        </p:txBody>
      </p:sp>
      <p:pic>
        <p:nvPicPr>
          <p:cNvPr id="8194" name="Picture 2" descr="C:\Documents and Settings\Mirjana\Desktop\преузимањ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3929066"/>
            <a:ext cx="1785950" cy="20002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428604"/>
            <a:ext cx="8929718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chemeClr val="tx1">
                    <a:lumMod val="85000"/>
                  </a:schemeClr>
                </a:solidFill>
                <a:latin typeface="Bookman Old Style" pitchFamily="18" charset="0"/>
              </a:rPr>
              <a:t>Средња пољопривредна школа са домом ученика</a:t>
            </a:r>
            <a:endParaRPr lang="en-US" dirty="0">
              <a:solidFill>
                <a:schemeClr val="tx1">
                  <a:lumMod val="8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28802"/>
            <a:ext cx="7854696" cy="4572032"/>
          </a:xfrm>
        </p:spPr>
        <p:txBody>
          <a:bodyPr/>
          <a:lstStyle/>
          <a:p>
            <a:pPr algn="just"/>
            <a:r>
              <a:rPr lang="sr-Cyrl-CS" dirty="0" smtClean="0">
                <a:solidFill>
                  <a:schemeClr val="tx1">
                    <a:lumMod val="85000"/>
                  </a:schemeClr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Пољоприредни техничар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Прехрамбени техничар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Техничар хортикултуре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Ветеринарски техничар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Зоотехничар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Пекар 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Месар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v"/>
            </a:pPr>
            <a:r>
              <a:rPr lang="sr-Cyrl-CS" dirty="0" smtClean="0">
                <a:latin typeface="Bookman Old Style" pitchFamily="18" charset="0"/>
              </a:rPr>
              <a:t> Прерађивач млека</a:t>
            </a:r>
            <a:endParaRPr lang="en-US" dirty="0">
              <a:latin typeface="Bookman Old Style" pitchFamily="18" charset="0"/>
            </a:endParaRPr>
          </a:p>
        </p:txBody>
      </p:sp>
      <p:pic>
        <p:nvPicPr>
          <p:cNvPr id="9218" name="Picture 2" descr="C:\Documents and Settings\Mirjana\Desktop\преузимање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786190"/>
            <a:ext cx="3214694" cy="261461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429684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FF00FF"/>
                </a:solidFill>
                <a:latin typeface="Bookman Old Style" pitchFamily="18" charset="0"/>
              </a:rPr>
              <a:t>Музичка школа “Михаило Вукдраговић”</a:t>
            </a:r>
            <a:endParaRPr lang="en-US" dirty="0">
              <a:solidFill>
                <a:srgbClr val="FF00FF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7854696" cy="4143404"/>
          </a:xfrm>
        </p:spPr>
        <p:txBody>
          <a:bodyPr/>
          <a:lstStyle/>
          <a:p>
            <a:pPr algn="just"/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Дувачки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Гудачки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Хармоника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Клавирки 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Солфеђо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Теоретски </a:t>
            </a:r>
          </a:p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sr-Cyrl-CS" b="1" dirty="0" smtClean="0">
                <a:solidFill>
                  <a:srgbClr val="FF66FF"/>
                </a:solidFill>
                <a:latin typeface="Bookman Old Style" pitchFamily="18" charset="0"/>
              </a:rPr>
              <a:t> Општеобразовни</a:t>
            </a:r>
            <a:endParaRPr lang="en-US" b="1" dirty="0">
              <a:solidFill>
                <a:srgbClr val="FF66FF"/>
              </a:solidFill>
              <a:latin typeface="Bookman Old Style" pitchFamily="18" charset="0"/>
            </a:endParaRPr>
          </a:p>
        </p:txBody>
      </p:sp>
      <p:pic>
        <p:nvPicPr>
          <p:cNvPr id="10242" name="Picture 2" descr="C:\Documents and Settings\Mirjana\Desktop\преузимање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429000"/>
            <a:ext cx="4686300" cy="164307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182004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FF0000"/>
                </a:solidFill>
                <a:latin typeface="Bookman Old Style" pitchFamily="18" charset="0"/>
              </a:rPr>
              <a:t>СРЕМСКА МИТРОВИЦА</a:t>
            </a:r>
            <a:endParaRPr lang="en-US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00240"/>
            <a:ext cx="8039128" cy="4429156"/>
          </a:xfrm>
        </p:spPr>
        <p:txBody>
          <a:bodyPr/>
          <a:lstStyle/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 </a:t>
            </a:r>
            <a:r>
              <a:rPr lang="sr-Cyrl-CS" sz="3200" dirty="0" smtClean="0">
                <a:solidFill>
                  <a:srgbClr val="FFFF00"/>
                </a:solidFill>
              </a:rPr>
              <a:t>Економска школа “9. мај”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sz="3200" dirty="0" smtClean="0">
                <a:solidFill>
                  <a:srgbClr val="FFFF00"/>
                </a:solidFill>
              </a:rPr>
              <a:t> Митровачка гимназија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sz="3200" dirty="0" smtClean="0">
                <a:solidFill>
                  <a:srgbClr val="FFFF00"/>
                </a:solidFill>
              </a:rPr>
              <a:t> Средња техничка школа “Никола Тесла”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sz="3200" dirty="0" smtClean="0">
                <a:solidFill>
                  <a:srgbClr val="FFFF00"/>
                </a:solidFill>
              </a:rPr>
              <a:t> Медицинска школа “Драгиња Никшић”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sz="3200" dirty="0" smtClean="0">
                <a:solidFill>
                  <a:srgbClr val="FFFF00"/>
                </a:solidFill>
              </a:rPr>
              <a:t> Прехрамбено – шумарска  и хемијска школа 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sz="3200" dirty="0" smtClean="0">
                <a:solidFill>
                  <a:srgbClr val="FFFF00"/>
                </a:solidFill>
              </a:rPr>
              <a:t> Музичка школа “Петар Кранчевић”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endParaRPr lang="sr-Cyrl-CS" dirty="0" smtClean="0">
              <a:solidFill>
                <a:srgbClr val="FFFF00"/>
              </a:solidFill>
            </a:endParaRPr>
          </a:p>
          <a:p>
            <a:pPr algn="just">
              <a:buClr>
                <a:srgbClr val="FFFF00"/>
              </a:buClr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648" cy="1857388"/>
          </a:xfrm>
        </p:spPr>
        <p:txBody>
          <a:bodyPr/>
          <a:lstStyle/>
          <a:p>
            <a:pPr algn="ctr"/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Економска школа “9. мај”</a:t>
            </a:r>
            <a:endParaRPr lang="en-US" dirty="0">
              <a:solidFill>
                <a:srgbClr val="99FF66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7854696" cy="4143404"/>
          </a:xfrm>
        </p:spPr>
        <p:txBody>
          <a:bodyPr/>
          <a:lstStyle/>
          <a:p>
            <a:pPr algn="just"/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Економски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Правни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Туристички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Финансијски администратор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Пословни администратор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Угоститељски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§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Кувар</a:t>
            </a:r>
            <a:endParaRPr lang="en-US" dirty="0">
              <a:solidFill>
                <a:srgbClr val="99FF66"/>
              </a:solidFill>
              <a:latin typeface="Bookman Old Style" pitchFamily="18" charset="0"/>
            </a:endParaRPr>
          </a:p>
        </p:txBody>
      </p:sp>
      <p:pic>
        <p:nvPicPr>
          <p:cNvPr id="11266" name="Picture 2" descr="C:\Documents and Settings\Mirjana\Desktop\преузимање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714752"/>
            <a:ext cx="2352684" cy="27860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8039128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Митровачка гимназија</a:t>
            </a:r>
            <a:endParaRPr lang="en-US" dirty="0">
              <a:solidFill>
                <a:srgbClr val="FFCCFF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14554"/>
            <a:ext cx="7854696" cy="4071966"/>
          </a:xfrm>
        </p:spPr>
        <p:txBody>
          <a:bodyPr/>
          <a:lstStyle/>
          <a:p>
            <a:pPr algn="just"/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FFCCFF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 Друштвено – језички смер</a:t>
            </a:r>
          </a:p>
          <a:p>
            <a:pPr algn="just">
              <a:buClr>
                <a:srgbClr val="FFCCFF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 Природно – математички смер</a:t>
            </a:r>
          </a:p>
          <a:p>
            <a:pPr algn="just">
              <a:buClr>
                <a:srgbClr val="FFCCFF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 Општи смер</a:t>
            </a:r>
          </a:p>
          <a:p>
            <a:pPr algn="just">
              <a:buClr>
                <a:srgbClr val="FFCCFF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 Рачунарски смер</a:t>
            </a:r>
          </a:p>
          <a:p>
            <a:pPr algn="just">
              <a:buClr>
                <a:srgbClr val="FFCCFF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CCFF"/>
                </a:solidFill>
                <a:latin typeface="Bookman Old Style" pitchFamily="18" charset="0"/>
              </a:rPr>
              <a:t> Билингвални смер</a:t>
            </a:r>
            <a:endParaRPr lang="en-US" dirty="0">
              <a:solidFill>
                <a:srgbClr val="FFCCFF"/>
              </a:solidFill>
              <a:latin typeface="Bookman Old Style" pitchFamily="18" charset="0"/>
            </a:endParaRPr>
          </a:p>
        </p:txBody>
      </p:sp>
      <p:pic>
        <p:nvPicPr>
          <p:cNvPr id="12290" name="Picture 2" descr="C:\Documents and Settings\Mirjana\Desktop\преузимање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4071942"/>
            <a:ext cx="4000528" cy="240030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851648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>Средња техничка школа “Никола Тесла”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43116"/>
            <a:ext cx="7854696" cy="42862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Архитектонски техничар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Електротехничар рачунара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Аутомеханичар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Заваривач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Бравар – заваривач 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Механичар за грејне и расхладне уређаје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Машински техничар за компјутерско конструисање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Електротехничар телекомуникација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Електротехничар за термичке и расхладне уређаје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ü"/>
            </a:pPr>
            <a:r>
              <a:rPr lang="sr-Cyrl-C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Техничар за компјутерско управљање</a:t>
            </a:r>
          </a:p>
        </p:txBody>
      </p:sp>
      <p:pic>
        <p:nvPicPr>
          <p:cNvPr id="13314" name="Picture 2" descr="C:\Documents and Settings\Mirjana\Desktop\преузимање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285992"/>
            <a:ext cx="3500430" cy="19288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Медицинска школа “Драгиња Никшић”</a:t>
            </a:r>
            <a:endParaRPr lang="en-US" dirty="0">
              <a:solidFill>
                <a:srgbClr val="99FF66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43116"/>
            <a:ext cx="7854696" cy="44291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Медицинска сестра –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Физиотерапеутски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Фармацеутски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Лабораторијски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Козметички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Санитарно – еколошки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Медицинска сестра – васпитач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Стоматолошка сестра –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Гинеколошко – акушерска сестра – техничар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Здравствени неговатељ</a:t>
            </a:r>
          </a:p>
          <a:p>
            <a:pPr algn="just">
              <a:buClr>
                <a:srgbClr val="99FF66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99FF66"/>
                </a:solidFill>
                <a:latin typeface="Bookman Old Style" pitchFamily="18" charset="0"/>
              </a:rPr>
              <a:t> Мушки/женски фризер</a:t>
            </a:r>
            <a:endParaRPr lang="en-US" dirty="0">
              <a:solidFill>
                <a:srgbClr val="99FF66"/>
              </a:solidFill>
              <a:latin typeface="Bookman Old Style" pitchFamily="18" charset="0"/>
            </a:endParaRPr>
          </a:p>
        </p:txBody>
      </p:sp>
      <p:pic>
        <p:nvPicPr>
          <p:cNvPr id="14338" name="Picture 2" descr="C:\Documents and Settings\Mirjana\Desktop\преузимање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500306"/>
            <a:ext cx="3024190" cy="17859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71612"/>
            <a:ext cx="8253442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CC99FF"/>
                </a:solidFill>
                <a:latin typeface="Bookman Old Style" pitchFamily="18" charset="0"/>
              </a:rPr>
              <a:t>Прехрамбено – шумарска и хемијска школа</a:t>
            </a:r>
            <a:endParaRPr lang="en-US" dirty="0">
              <a:solidFill>
                <a:srgbClr val="CC99FF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7854696" cy="4071966"/>
          </a:xfrm>
        </p:spPr>
        <p:txBody>
          <a:bodyPr>
            <a:normAutofit/>
          </a:bodyPr>
          <a:lstStyle/>
          <a:p>
            <a:pPr algn="just"/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CC99FF"/>
              </a:buClr>
              <a:buFont typeface="Arial" pitchFamily="34" charset="0"/>
              <a:buChar char="•"/>
            </a:pP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 Техничар за </a:t>
            </a: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обликовање намештаја и ентеријера</a:t>
            </a:r>
            <a:endParaRPr lang="sr-Cyrl-CS" b="1" dirty="0" smtClean="0">
              <a:solidFill>
                <a:srgbClr val="CC99FF"/>
              </a:solidFill>
              <a:latin typeface="Bookman Old Style" pitchFamily="18" charset="0"/>
            </a:endParaRPr>
          </a:p>
          <a:p>
            <a:pPr algn="just">
              <a:buClr>
                <a:srgbClr val="CC99FF"/>
              </a:buClr>
              <a:buFont typeface="Arial" pitchFamily="34" charset="0"/>
              <a:buChar char="•"/>
            </a:pP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 Пољопривредни техничар</a:t>
            </a:r>
          </a:p>
          <a:p>
            <a:pPr algn="just">
              <a:buClr>
                <a:srgbClr val="CC99FF"/>
              </a:buClr>
              <a:buFont typeface="Arial" pitchFamily="34" charset="0"/>
              <a:buChar char="•"/>
            </a:pP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 </a:t>
            </a: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Прехрамбени техничар</a:t>
            </a:r>
          </a:p>
          <a:p>
            <a:pPr algn="just">
              <a:buClr>
                <a:srgbClr val="CC99FF"/>
              </a:buClr>
              <a:buFont typeface="Arial" pitchFamily="34" charset="0"/>
              <a:buChar char="•"/>
            </a:pP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 </a:t>
            </a: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Шумарски техничар</a:t>
            </a:r>
          </a:p>
          <a:p>
            <a:pPr algn="just">
              <a:buClr>
                <a:srgbClr val="CC99FF"/>
              </a:buClr>
              <a:buFont typeface="Arial" pitchFamily="34" charset="0"/>
              <a:buChar char="•"/>
            </a:pP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 </a:t>
            </a: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Оператер за израду намештаја</a:t>
            </a:r>
            <a:endParaRPr lang="sr-Cyrl-CS" b="1" dirty="0" smtClean="0">
              <a:solidFill>
                <a:srgbClr val="CC99FF"/>
              </a:solidFill>
              <a:latin typeface="Bookman Old Style" pitchFamily="18" charset="0"/>
            </a:endParaRPr>
          </a:p>
          <a:p>
            <a:pPr algn="just">
              <a:buClr>
                <a:srgbClr val="CC99FF"/>
              </a:buClr>
              <a:buFont typeface="Arial" pitchFamily="34" charset="0"/>
              <a:buChar char="•"/>
            </a:pPr>
            <a:r>
              <a:rPr lang="sr-Cyrl-CS" b="1" dirty="0" smtClean="0">
                <a:solidFill>
                  <a:srgbClr val="CC99FF"/>
                </a:solidFill>
                <a:latin typeface="Bookman Old Style" pitchFamily="18" charset="0"/>
              </a:rPr>
              <a:t> Месар</a:t>
            </a:r>
            <a:endParaRPr lang="sr-Cyrl-CS" b="1" dirty="0" smtClean="0">
              <a:solidFill>
                <a:srgbClr val="CC99FF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57166"/>
            <a:ext cx="8396318" cy="1785950"/>
          </a:xfrm>
        </p:spPr>
        <p:txBody>
          <a:bodyPr>
            <a:normAutofit/>
          </a:bodyPr>
          <a:lstStyle/>
          <a:p>
            <a:pPr algn="ctr"/>
            <a:r>
              <a:rPr lang="sr-Cyrl-CS" dirty="0" smtClean="0">
                <a:solidFill>
                  <a:schemeClr val="tx1">
                    <a:lumMod val="75000"/>
                  </a:schemeClr>
                </a:solidFill>
                <a:latin typeface="Bookman Old Style" pitchFamily="18" charset="0"/>
              </a:rPr>
              <a:t>Музичка школа “Петар Кранчевић”</a:t>
            </a:r>
            <a:endParaRPr lang="en-US" dirty="0">
              <a:solidFill>
                <a:schemeClr val="tx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57430"/>
            <a:ext cx="7854696" cy="3571900"/>
          </a:xfrm>
        </p:spPr>
        <p:txBody>
          <a:bodyPr/>
          <a:lstStyle/>
          <a:p>
            <a:pPr algn="just"/>
            <a:r>
              <a:rPr lang="sr-Cyrl-CS" dirty="0" smtClean="0">
                <a:solidFill>
                  <a:schemeClr val="tx1">
                    <a:lumMod val="75000"/>
                  </a:schemeClr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chemeClr val="tx1">
                    <a:lumMod val="75000"/>
                  </a:schemeClr>
                </a:solidFill>
                <a:latin typeface="Bookman Old Style" pitchFamily="18" charset="0"/>
              </a:rPr>
              <a:t> Музички извођач</a:t>
            </a:r>
          </a:p>
          <a:p>
            <a:pPr algn="just">
              <a:buClr>
                <a:schemeClr val="tx1">
                  <a:lumMod val="85000"/>
                </a:schemeClr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chemeClr val="tx1">
                    <a:lumMod val="75000"/>
                  </a:schemeClr>
                </a:solidFill>
                <a:latin typeface="Bookman Old Style" pitchFamily="18" charset="0"/>
              </a:rPr>
              <a:t> Музички сарадник</a:t>
            </a:r>
            <a:endParaRPr lang="en-US" dirty="0">
              <a:solidFill>
                <a:schemeClr val="tx1">
                  <a:lumMod val="7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15362" name="Picture 2" descr="C:\Documents and Settings\Mirjan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500438"/>
            <a:ext cx="2714629" cy="292894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71480"/>
            <a:ext cx="7851648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FFC000"/>
                </a:solidFill>
                <a:latin typeface="Bookman Old Style" pitchFamily="18" charset="0"/>
              </a:rPr>
              <a:t>ИЗБОР ШКОЛА У ОКРУЖЕЊУ</a:t>
            </a:r>
            <a:endParaRPr lang="en-US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00306"/>
            <a:ext cx="7854696" cy="2480830"/>
          </a:xfrm>
        </p:spPr>
        <p:txBody>
          <a:bodyPr>
            <a:noAutofit/>
          </a:bodyPr>
          <a:lstStyle/>
          <a:p>
            <a:pPr algn="just">
              <a:buClr>
                <a:srgbClr val="FFC000"/>
              </a:buClr>
              <a:buFont typeface="Arial" pitchFamily="34" charset="0"/>
              <a:buChar char="•"/>
            </a:pPr>
            <a:r>
              <a:rPr lang="sr-Cyrl-CS" sz="4800" dirty="0" smtClean="0">
                <a:solidFill>
                  <a:srgbClr val="FFC000"/>
                </a:solidFill>
              </a:rPr>
              <a:t> </a:t>
            </a:r>
            <a:r>
              <a:rPr lang="sr-Cyrl-CS" sz="4800" dirty="0" smtClean="0">
                <a:solidFill>
                  <a:srgbClr val="FFC000"/>
                </a:solidFill>
                <a:latin typeface="Bookman Old Style" pitchFamily="18" charset="0"/>
              </a:rPr>
              <a:t>Богатић</a:t>
            </a:r>
          </a:p>
          <a:p>
            <a:pPr algn="just">
              <a:buClr>
                <a:srgbClr val="FFC000"/>
              </a:buClr>
              <a:buFont typeface="Arial" pitchFamily="34" charset="0"/>
              <a:buChar char="•"/>
            </a:pPr>
            <a:r>
              <a:rPr lang="sr-Cyrl-CS" sz="4800" dirty="0" smtClean="0">
                <a:solidFill>
                  <a:srgbClr val="FFC000"/>
                </a:solidFill>
                <a:latin typeface="Bookman Old Style" pitchFamily="18" charset="0"/>
              </a:rPr>
              <a:t> Шабац</a:t>
            </a:r>
          </a:p>
          <a:p>
            <a:pPr algn="just">
              <a:buClr>
                <a:srgbClr val="FFC000"/>
              </a:buClr>
              <a:buFont typeface="Arial" pitchFamily="34" charset="0"/>
              <a:buChar char="•"/>
            </a:pPr>
            <a:r>
              <a:rPr lang="sr-Cyrl-CS" sz="4800" dirty="0" smtClean="0">
                <a:solidFill>
                  <a:srgbClr val="FFC000"/>
                </a:solidFill>
                <a:latin typeface="Bookman Old Style" pitchFamily="18" charset="0"/>
              </a:rPr>
              <a:t> Сремска Митровица</a:t>
            </a:r>
            <a:endParaRPr lang="en-US" sz="4800" dirty="0">
              <a:solidFill>
                <a:srgbClr val="FFC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077200" cy="1219200"/>
          </a:xfrm>
        </p:spPr>
        <p:txBody>
          <a:bodyPr>
            <a:normAutofit/>
          </a:bodyPr>
          <a:lstStyle/>
          <a:p>
            <a:pPr algn="ctr"/>
            <a:r>
              <a:rPr lang="sr-Cyrl-RS" sz="6000" dirty="0" smtClean="0">
                <a:solidFill>
                  <a:srgbClr val="FFFF00"/>
                </a:solidFill>
                <a:latin typeface="Arial Black" pitchFamily="34" charset="0"/>
              </a:rPr>
              <a:t>Дом за ученике</a:t>
            </a:r>
            <a:endParaRPr lang="en-US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8001000" cy="4572000"/>
          </a:xfrm>
        </p:spPr>
        <p:txBody>
          <a:bodyPr>
            <a:normAutofit/>
          </a:bodyPr>
          <a:lstStyle/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RS" sz="3600" dirty="0" smtClean="0">
                <a:solidFill>
                  <a:srgbClr val="FFFF00"/>
                </a:solidFill>
                <a:latin typeface="Arial Black" pitchFamily="34" charset="0"/>
              </a:rPr>
              <a:t> Дом ученика при Пољопривредној школи са домом ученика Шабац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RS" sz="3600" dirty="0" smtClean="0">
                <a:solidFill>
                  <a:srgbClr val="FFFF00"/>
                </a:solidFill>
                <a:latin typeface="Arial Black" pitchFamily="34" charset="0"/>
              </a:rPr>
              <a:t> </a:t>
            </a:r>
            <a:r>
              <a:rPr lang="sr-Cyrl-RS" sz="3600" dirty="0" smtClean="0">
                <a:solidFill>
                  <a:srgbClr val="FFFF00"/>
                </a:solidFill>
                <a:latin typeface="Arial Black" pitchFamily="34" charset="0"/>
              </a:rPr>
              <a:t>Дом ученика средњих школа Сремска Митровица</a:t>
            </a:r>
            <a:endParaRPr lang="en-US" sz="3600" dirty="0">
              <a:solidFill>
                <a:srgbClr val="FFFF00"/>
              </a:solidFill>
              <a:latin typeface="Arial Black" pitchFamily="34" charset="0"/>
            </a:endParaRPr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24400"/>
            <a:ext cx="3124200" cy="1943100"/>
          </a:xfrm>
          <a:prstGeom prst="rect">
            <a:avLst/>
          </a:prstGeo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800600"/>
            <a:ext cx="3438525" cy="1838325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При избору занимања потребно је...</a:t>
            </a:r>
            <a:endParaRPr lang="sr-Latn-RS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04864"/>
            <a:ext cx="7854696" cy="3744416"/>
          </a:xfrm>
        </p:spPr>
        <p:txBody>
          <a:bodyPr/>
          <a:lstStyle/>
          <a:p>
            <a:pPr marL="457200" indent="-457200"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sr-Cyrl-RS" sz="3200" b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Обратити пажњу на личне особине, способности, жеље</a:t>
            </a:r>
          </a:p>
          <a:p>
            <a:pPr marL="457200" indent="-457200"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sr-Cyrl-RS" sz="3200" b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Обратити пажњу на то колико је занимање перспективно</a:t>
            </a:r>
          </a:p>
          <a:p>
            <a:pPr marL="457200" indent="-457200"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sr-Cyrl-RS" sz="3200" b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Обратити пажњу на услове школовања</a:t>
            </a:r>
          </a:p>
          <a:p>
            <a:pPr marL="457200" indent="-457200"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endParaRPr lang="sr-Latn-RS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28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CCFF"/>
                </a:solidFill>
                <a:latin typeface="Bookman Old Style" panose="02050604050505020204" pitchFamily="18" charset="0"/>
              </a:rPr>
              <a:t>Како ускладити све чиниоце који делују на избор занимања – школе...</a:t>
            </a:r>
            <a:endParaRPr lang="sr-Latn-RS" dirty="0">
              <a:solidFill>
                <a:srgbClr val="FFCC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08776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FFCCFF"/>
              </a:buClr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CCFF"/>
                </a:solidFill>
                <a:latin typeface="Bookman Old Style" panose="02050604050505020204" pitchFamily="18" charset="0"/>
              </a:rPr>
              <a:t>Сопствене жеље</a:t>
            </a:r>
          </a:p>
          <a:p>
            <a:pPr marL="457200" indent="-457200" algn="just">
              <a:buClr>
                <a:srgbClr val="FFCCFF"/>
              </a:buClr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CCFF"/>
                </a:solidFill>
                <a:latin typeface="Bookman Old Style" panose="02050604050505020204" pitchFamily="18" charset="0"/>
              </a:rPr>
              <a:t>Жеље родитеља</a:t>
            </a:r>
          </a:p>
          <a:p>
            <a:pPr marL="457200" indent="-457200" algn="just">
              <a:buClr>
                <a:srgbClr val="FFCCFF"/>
              </a:buClr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CCFF"/>
                </a:solidFill>
                <a:latin typeface="Bookman Old Style" panose="02050604050505020204" pitchFamily="18" charset="0"/>
              </a:rPr>
              <a:t>Материјалне могућности</a:t>
            </a:r>
          </a:p>
          <a:p>
            <a:pPr marL="457200" indent="-457200" algn="just">
              <a:buClr>
                <a:srgbClr val="FFCCFF"/>
              </a:buClr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CCFF"/>
                </a:solidFill>
                <a:latin typeface="Bookman Old Style" panose="02050604050505020204" pitchFamily="18" charset="0"/>
              </a:rPr>
              <a:t>Могућност запослења након завршеног школовања</a:t>
            </a:r>
          </a:p>
          <a:p>
            <a:pPr marL="457200" indent="-457200" algn="just">
              <a:buClr>
                <a:srgbClr val="FFCCFF"/>
              </a:buClr>
              <a:buFont typeface="Wingdings" panose="05000000000000000000" pitchFamily="2" charset="2"/>
              <a:buChar char="v"/>
            </a:pPr>
            <a:r>
              <a:rPr lang="sr-Cyrl-RS" dirty="0" smtClean="0">
                <a:solidFill>
                  <a:srgbClr val="FFCCFF"/>
                </a:solidFill>
                <a:latin typeface="Bookman Old Style" panose="02050604050505020204" pitchFamily="18" charset="0"/>
              </a:rPr>
              <a:t>Проходност на факултет</a:t>
            </a:r>
          </a:p>
          <a:p>
            <a:pPr marL="457200" indent="-457200" algn="just">
              <a:buClr>
                <a:srgbClr val="FFCCFF"/>
              </a:buClr>
              <a:buFont typeface="Wingdings" panose="05000000000000000000" pitchFamily="2" charset="2"/>
              <a:buChar char="v"/>
            </a:pPr>
            <a:endParaRPr lang="sr-Latn-RS" dirty="0">
              <a:solidFill>
                <a:srgbClr val="FFCCFF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433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60647"/>
            <a:ext cx="7851648" cy="1204279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99FF66"/>
                </a:solidFill>
                <a:latin typeface="Bookman Old Style" panose="02050604050505020204" pitchFamily="18" charset="0"/>
              </a:rPr>
              <a:t>Избор занимања/ средње школе</a:t>
            </a:r>
            <a:endParaRPr lang="sr-Latn-RS" dirty="0">
              <a:solidFill>
                <a:srgbClr val="99FF66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5589240"/>
            <a:ext cx="7848872" cy="648072"/>
          </a:xfrm>
        </p:spPr>
        <p:txBody>
          <a:bodyPr>
            <a:normAutofit/>
          </a:bodyPr>
          <a:lstStyle/>
          <a:p>
            <a:endParaRPr lang="sr-Latn-R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6073" y="3461184"/>
            <a:ext cx="2733328" cy="1447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1" y="2962557"/>
            <a:ext cx="2619375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01421" y="3243690"/>
            <a:ext cx="2664296" cy="1619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7920" y="5182537"/>
            <a:ext cx="2774826" cy="15335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1" y="4908984"/>
            <a:ext cx="2619375" cy="17752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84442" y="4949598"/>
            <a:ext cx="2581275" cy="17716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840307"/>
            <a:ext cx="2136527" cy="14658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78086" y="1563177"/>
            <a:ext cx="2962275" cy="15430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28741" y="1468229"/>
            <a:ext cx="2790825" cy="144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3872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СРЕЋНО ПРИ ИЗБОРУ СВОГ БУДУЋЕГ ЗАНИМАЊА!!!</a:t>
            </a:r>
            <a:endParaRPr lang="en-US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500166" y="5786454"/>
            <a:ext cx="6715172" cy="357190"/>
          </a:xfrm>
        </p:spPr>
        <p:txBody>
          <a:bodyPr>
            <a:normAutofit fontScale="77500" lnSpcReduction="20000"/>
          </a:bodyPr>
          <a:lstStyle/>
          <a:p>
            <a:r>
              <a:rPr lang="sr-Cyrl-CS" dirty="0" smtClean="0">
                <a:solidFill>
                  <a:srgbClr val="FFFF00"/>
                </a:solidFill>
              </a:rPr>
              <a:t>************************************************************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7106" name="Picture 2" descr="C:\Documents and Settings\Mirjan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429000"/>
            <a:ext cx="2143125" cy="2143125"/>
          </a:xfrm>
          <a:prstGeom prst="rect">
            <a:avLst/>
          </a:prstGeom>
          <a:noFill/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500034" y="4286256"/>
            <a:ext cx="4786346" cy="68103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14356"/>
            <a:ext cx="7851648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sz="7200" dirty="0" smtClean="0">
                <a:solidFill>
                  <a:srgbClr val="FF0000"/>
                </a:solidFill>
                <a:latin typeface="Bookman Old Style" pitchFamily="18" charset="0"/>
              </a:rPr>
              <a:t>БОГАТИЋ</a:t>
            </a:r>
            <a:endParaRPr lang="en-US" sz="72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57364"/>
            <a:ext cx="7854696" cy="4214842"/>
          </a:xfrm>
        </p:spPr>
        <p:txBody>
          <a:bodyPr>
            <a:normAutofit/>
          </a:bodyPr>
          <a:lstStyle/>
          <a:p>
            <a:pPr algn="just"/>
            <a:r>
              <a:rPr lang="sr-Cyrl-CS" sz="3200" b="1" dirty="0" smtClean="0">
                <a:solidFill>
                  <a:srgbClr val="FFFF00"/>
                </a:solidFill>
                <a:latin typeface="Bookman Old Style" pitchFamily="18" charset="0"/>
              </a:rPr>
              <a:t>Мачванска средња школа</a:t>
            </a:r>
          </a:p>
          <a:p>
            <a:pPr algn="just"/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Ветеринарски техничари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Машински техничар моторних возила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Кувар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Економски техничар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Финансијски техничар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Техничар друмског саобраћаја</a:t>
            </a:r>
            <a:endParaRPr lang="en-US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2050" name="Picture 2" descr="C:\Documents and Settings\Mirjana\Desktop\macvanska-skola-bogati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4214818"/>
            <a:ext cx="2143140" cy="207170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71480"/>
            <a:ext cx="7851648" cy="1214446"/>
          </a:xfrm>
        </p:spPr>
        <p:txBody>
          <a:bodyPr>
            <a:noAutofit/>
          </a:bodyPr>
          <a:lstStyle/>
          <a:p>
            <a:pPr algn="ctr"/>
            <a:r>
              <a:rPr lang="sr-Cyrl-CS" sz="8000" dirty="0" smtClean="0">
                <a:solidFill>
                  <a:srgbClr val="FF0000"/>
                </a:solidFill>
                <a:latin typeface="Bookman Old Style" pitchFamily="18" charset="0"/>
              </a:rPr>
              <a:t>ШАБАЦ</a:t>
            </a:r>
            <a:endParaRPr lang="en-US" sz="80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57364"/>
            <a:ext cx="7854696" cy="4286280"/>
          </a:xfrm>
        </p:spPr>
        <p:txBody>
          <a:bodyPr/>
          <a:lstStyle/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Медицинска школа “Др.Андра Јовановић” 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Шабачка гимназија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Економска школа “Стана Милановић”</a:t>
            </a:r>
            <a:endParaRPr lang="sr-Cyrl-CS" dirty="0" smtClean="0">
              <a:solidFill>
                <a:srgbClr val="FFFF00"/>
              </a:solidFill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Стручна хемијска и текстилна школа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Школа примењених уметности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Техничка школа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Средња пољопривредна школа са домом ученика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Ø"/>
            </a:pPr>
            <a:r>
              <a:rPr lang="sr-Cyrl-CS" dirty="0" smtClean="0">
                <a:solidFill>
                  <a:srgbClr val="FFFF00"/>
                </a:solidFill>
              </a:rPr>
              <a:t>Музичка школа “Михаило Вукдраговић”</a:t>
            </a:r>
          </a:p>
          <a:p>
            <a:pPr algn="just">
              <a:buClr>
                <a:srgbClr val="FFFF00"/>
              </a:buClr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1357322"/>
          </a:xfrm>
        </p:spPr>
        <p:txBody>
          <a:bodyPr>
            <a:normAutofit/>
          </a:bodyPr>
          <a:lstStyle/>
          <a:p>
            <a:pPr algn="ctr"/>
            <a:r>
              <a:rPr lang="sr-Cyrl-CS" sz="4400" dirty="0" smtClean="0">
                <a:latin typeface="Bookman Old Style" pitchFamily="18" charset="0"/>
              </a:rPr>
              <a:t>Медицинска школа “Др.Андра Јовановић”</a:t>
            </a:r>
            <a:endParaRPr lang="en-US" sz="4400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71678"/>
            <a:ext cx="7854696" cy="4143404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Медицинска сестра/техничар 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Санитарно  еколошки техничар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Зубни техничар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Лабораторијски техничар (</a:t>
            </a: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2017/2018)</a:t>
            </a:r>
            <a:endParaRPr lang="sr-Cyrl-CS" dirty="0" smtClean="0">
              <a:solidFill>
                <a:schemeClr val="bg2">
                  <a:lumMod val="20000"/>
                  <a:lumOff val="80000"/>
                </a:schemeClr>
              </a:solidFill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Фармацеутски техничар 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Физиотерапеутски  техничар (</a:t>
            </a: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2017/2018)</a:t>
            </a:r>
            <a:endParaRPr lang="sr-Cyrl-CS" dirty="0" smtClean="0">
              <a:solidFill>
                <a:schemeClr val="bg2">
                  <a:lumMod val="20000"/>
                  <a:lumOff val="80000"/>
                </a:schemeClr>
              </a:solidFill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Козметички техничар</a:t>
            </a:r>
          </a:p>
          <a:p>
            <a:pPr algn="just">
              <a:buFont typeface="Wingdings" pitchFamily="2" charset="2"/>
              <a:buChar char="v"/>
            </a:pPr>
            <a:r>
              <a:rPr lang="sr-Cyrl-C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Гинеколошко акушерска сестра</a:t>
            </a:r>
          </a:p>
          <a:p>
            <a:pPr algn="just">
              <a:buFont typeface="Wingdings" pitchFamily="2" charset="2"/>
              <a:buChar char="v"/>
            </a:pPr>
            <a:endParaRPr lang="sr-Cyrl-CS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endParaRPr lang="sr-Cyrl-CS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algn="just"/>
            <a:endParaRPr lang="en-US" dirty="0"/>
          </a:p>
        </p:txBody>
      </p:sp>
      <p:pic>
        <p:nvPicPr>
          <p:cNvPr id="3074" name="Picture 2" descr="C:\Documents and Settings\Mirjana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1785926"/>
            <a:ext cx="1714512" cy="19288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57166"/>
            <a:ext cx="7851648" cy="1285884"/>
          </a:xfrm>
        </p:spPr>
        <p:txBody>
          <a:bodyPr>
            <a:normAutofit/>
          </a:bodyPr>
          <a:lstStyle/>
          <a:p>
            <a:pPr algn="ctr"/>
            <a:r>
              <a:rPr lang="sr-Cyrl-CS" dirty="0" smtClean="0">
                <a:solidFill>
                  <a:srgbClr val="FFC000"/>
                </a:solidFill>
                <a:latin typeface="Bookman Old Style" pitchFamily="18" charset="0"/>
              </a:rPr>
              <a:t>Шабачка гимназија</a:t>
            </a:r>
            <a:endParaRPr lang="en-US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85992"/>
            <a:ext cx="7854696" cy="4214842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Природно – математички смер</a:t>
            </a: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Друштвено – језички смер</a:t>
            </a: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Општи </a:t>
            </a: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смер</a:t>
            </a:r>
            <a:endParaRPr lang="sr-Cyrl-CS" sz="2800" dirty="0" smtClean="0">
              <a:solidFill>
                <a:srgbClr val="FFC000"/>
              </a:solidFill>
              <a:latin typeface="Bookman Old Style" pitchFamily="18" charset="0"/>
            </a:endParaRP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Обдарени ученици у филолошкој гимназији</a:t>
            </a:r>
            <a:endParaRPr lang="sr-Cyrl-CS" sz="2800" dirty="0" smtClean="0">
              <a:solidFill>
                <a:srgbClr val="FFC000"/>
              </a:solidFill>
              <a:latin typeface="Bookman Old Style" pitchFamily="18" charset="0"/>
            </a:endParaRP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О</a:t>
            </a:r>
            <a:r>
              <a:rPr lang="sr-Cyrl-CS" sz="2800" dirty="0" smtClean="0">
                <a:solidFill>
                  <a:srgbClr val="FFC000"/>
                </a:solidFill>
                <a:latin typeface="Bookman Old Style" pitchFamily="18" charset="0"/>
              </a:rPr>
              <a:t>бдарени ученици са посебним способностима за рачунарство и информатику</a:t>
            </a:r>
            <a:endParaRPr lang="sr-Cyrl-CS" sz="2800" dirty="0" smtClean="0">
              <a:solidFill>
                <a:srgbClr val="FFC000"/>
              </a:solidFill>
              <a:latin typeface="Bookman Old Style" pitchFamily="18" charset="0"/>
            </a:endParaRP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endParaRPr lang="sr-Cyrl-CS" dirty="0" smtClean="0">
              <a:solidFill>
                <a:srgbClr val="FFC000"/>
              </a:solidFill>
              <a:latin typeface="Bookman Old Style" pitchFamily="18" charset="0"/>
            </a:endParaRP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endParaRPr lang="sr-Cyrl-CS" dirty="0" smtClean="0">
              <a:solidFill>
                <a:srgbClr val="FFC000"/>
              </a:solidFill>
            </a:endParaRPr>
          </a:p>
          <a:p>
            <a:pPr algn="just">
              <a:buClr>
                <a:srgbClr val="FFC000"/>
              </a:buClr>
              <a:buFont typeface="Wingdings" pitchFamily="2" charset="2"/>
              <a:buChar char="v"/>
            </a:pP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098" name="Picture 2" descr="C:\Documents and Settings\Mirjana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857364"/>
            <a:ext cx="1785950" cy="20002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CCFFFF"/>
                </a:solidFill>
                <a:latin typeface="Bookman Old Style" pitchFamily="18" charset="0"/>
              </a:rPr>
              <a:t>Економска школа “Стана Милановић”</a:t>
            </a:r>
            <a:endParaRPr lang="en-US" dirty="0">
              <a:solidFill>
                <a:srgbClr val="CCFFFF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85926"/>
            <a:ext cx="7854696" cy="45720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CS" dirty="0" smtClean="0">
                <a:latin typeface="Bookman Old Style" pitchFamily="18" charset="0"/>
              </a:rPr>
              <a:t>Смерови: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Комерцијалиста</a:t>
            </a:r>
            <a:endParaRPr lang="sr-Cyrl-CS" sz="2400" dirty="0" smtClean="0">
              <a:latin typeface="Bookman Old Style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Правни техничар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Угоститељски техничар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Финансијски техничар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Финансијски администратор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Пословни администратор</a:t>
            </a:r>
            <a:endParaRPr lang="sr-Cyrl-CS" sz="2400" dirty="0" smtClean="0">
              <a:latin typeface="Bookman Old Style" pitchFamily="18" charset="0"/>
            </a:endParaRP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Кулинарски техничар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Економски техничар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Трговац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Конобар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Посластичар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ü"/>
            </a:pPr>
            <a:r>
              <a:rPr lang="sr-Cyrl-CS" sz="2400" dirty="0" smtClean="0">
                <a:latin typeface="Bookman Old Style" pitchFamily="18" charset="0"/>
              </a:rPr>
              <a:t>Кувар</a:t>
            </a:r>
            <a:endParaRPr lang="en-US" sz="2400" dirty="0">
              <a:latin typeface="Bookman Old Style" pitchFamily="18" charset="0"/>
            </a:endParaRPr>
          </a:p>
        </p:txBody>
      </p:sp>
      <p:pic>
        <p:nvPicPr>
          <p:cNvPr id="5123" name="Picture 3" descr="C:\Documents and Settings\Mirjana\Desktop\преузимање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2857496"/>
            <a:ext cx="2143140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Стручна хемијска и текстилна школа</a:t>
            </a:r>
            <a:endParaRPr lang="en-US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14488"/>
            <a:ext cx="7854696" cy="4572032"/>
          </a:xfrm>
        </p:spPr>
        <p:txBody>
          <a:bodyPr/>
          <a:lstStyle/>
          <a:p>
            <a:pPr algn="just"/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Смерови: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Техничар за индустријску фармацеутску технологију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Техничар за заштиту животне средине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Техничар за </a:t>
            </a: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рециклажу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Хемијски лаборант</a:t>
            </a:r>
            <a:endParaRPr lang="sr-Cyrl-CS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Мушку фризер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Женски </a:t>
            </a: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фризер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q"/>
            </a:pPr>
            <a:r>
              <a:rPr lang="sr-Cyrl-CS" dirty="0" smtClean="0">
                <a:solidFill>
                  <a:srgbClr val="FFFF00"/>
                </a:solidFill>
                <a:latin typeface="Bookman Old Style" pitchFamily="18" charset="0"/>
              </a:rPr>
              <a:t> Педикир и маникир</a:t>
            </a:r>
            <a:endParaRPr lang="sr-Cyrl-CS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algn="just">
              <a:buClr>
                <a:srgbClr val="FFFF00"/>
              </a:buClr>
            </a:pPr>
            <a:endParaRPr lang="sr-Cyrl-CS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algn="just"/>
            <a:endParaRPr lang="en-US" dirty="0">
              <a:latin typeface="Bookman Old Style" pitchFamily="18" charset="0"/>
            </a:endParaRPr>
          </a:p>
        </p:txBody>
      </p:sp>
      <p:pic>
        <p:nvPicPr>
          <p:cNvPr id="6146" name="Picture 2" descr="C:\Documents and Settings\Mirjana\Desktop\преузимање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357694"/>
            <a:ext cx="3571900" cy="200026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Школа примењених уметности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43116"/>
            <a:ext cx="7854696" cy="42862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CS" dirty="0" smtClean="0"/>
              <a:t>Смерови: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Стилски кројач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Грнчар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Клесар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Аранжер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Фирмописац – калиграф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Дрворезбар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Конзерватор културних добара – препаратор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Конзерватор културних добара – позлатар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Гравер уметничких предмета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r>
              <a:rPr lang="sr-Cyrl-CS" dirty="0" smtClean="0"/>
              <a:t> Јувелир уметничких предмета</a:t>
            </a:r>
          </a:p>
          <a:p>
            <a:pPr algn="just">
              <a:buClr>
                <a:schemeClr val="accent6">
                  <a:lumMod val="20000"/>
                  <a:lumOff val="80000"/>
                </a:schemeClr>
              </a:buClr>
              <a:buFont typeface="Courier New" pitchFamily="49" charset="0"/>
              <a:buChar char="o"/>
            </a:pPr>
            <a:endParaRPr lang="en-US" dirty="0"/>
          </a:p>
        </p:txBody>
      </p:sp>
      <p:pic>
        <p:nvPicPr>
          <p:cNvPr id="7171" name="Picture 3" descr="C:\Documents and Settings\Mirjana\Desktop\преузимање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357430"/>
            <a:ext cx="3714776" cy="200026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681</Words>
  <Application>Microsoft Office PowerPoint</Application>
  <PresentationFormat>On-screen Show (4:3)</PresentationFormat>
  <Paragraphs>188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ПРОФЕСИОНАЛНА ОРИЈЕНТАЦИЈА ЗА УЧЕНИКЕ ОСМОГ РАЗРЕДА</vt:lpstr>
      <vt:lpstr>ИЗБОР ШКОЛА У ОКРУЖЕЊУ</vt:lpstr>
      <vt:lpstr>БОГАТИЋ</vt:lpstr>
      <vt:lpstr>ШАБАЦ</vt:lpstr>
      <vt:lpstr>Медицинска школа “Др.Андра Јовановић”</vt:lpstr>
      <vt:lpstr>Шабачка гимназија</vt:lpstr>
      <vt:lpstr>Економска школа “Стана Милановић”</vt:lpstr>
      <vt:lpstr>Стручна хемијска и текстилна школа</vt:lpstr>
      <vt:lpstr>Школа примењених уметности</vt:lpstr>
      <vt:lpstr>Техничка школа</vt:lpstr>
      <vt:lpstr>Средња пољопривредна школа са домом ученика</vt:lpstr>
      <vt:lpstr>Музичка школа “Михаило Вукдраговић”</vt:lpstr>
      <vt:lpstr>СРЕМСКА МИТРОВИЦА</vt:lpstr>
      <vt:lpstr>Економска школа “9. мај”</vt:lpstr>
      <vt:lpstr>Митровачка гимназија</vt:lpstr>
      <vt:lpstr>Средња техничка школа “Никола Тесла”</vt:lpstr>
      <vt:lpstr>Медицинска школа “Драгиња Никшић”</vt:lpstr>
      <vt:lpstr>Прехрамбено – шумарска и хемијска школа</vt:lpstr>
      <vt:lpstr>Музичка школа “Петар Кранчевић”</vt:lpstr>
      <vt:lpstr>Дом за ученике</vt:lpstr>
      <vt:lpstr>При избору занимања потребно је...</vt:lpstr>
      <vt:lpstr>Како ускладити све чиниоце који делују на избор занимања – школе...</vt:lpstr>
      <vt:lpstr>Избор занимања/ средње школе</vt:lpstr>
      <vt:lpstr>СРЕЋНО ПРИ ИЗБОРУ СВОГ БУДУЋЕГ ЗАНИМАЊА!!!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ПРОФЕСИОНАЛНА ОРИЈЕНТАЦИЈА ЗА УЧЕНИКЕ ОСМОГ РАЗРЕДА</dc:title>
  <dc:creator>Mirjana</dc:creator>
  <cp:lastModifiedBy>EX</cp:lastModifiedBy>
  <cp:revision>60</cp:revision>
  <dcterms:created xsi:type="dcterms:W3CDTF">2017-03-21T07:33:11Z</dcterms:created>
  <dcterms:modified xsi:type="dcterms:W3CDTF">2018-03-05T11:38:45Z</dcterms:modified>
</cp:coreProperties>
</file>