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9" r:id="rId3"/>
    <p:sldId id="261" r:id="rId4"/>
    <p:sldId id="257" r:id="rId5"/>
    <p:sldId id="258" r:id="rId6"/>
    <p:sldId id="262" r:id="rId7"/>
    <p:sldId id="263" r:id="rId8"/>
    <p:sldId id="264" r:id="rId9"/>
    <p:sldId id="265" r:id="rId10"/>
    <p:sldId id="266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CCFF"/>
    <a:srgbClr val="CCECFF"/>
    <a:srgbClr val="9999FF"/>
    <a:srgbClr val="FFFC84"/>
    <a:srgbClr val="FAFA38"/>
    <a:srgbClr val="C6FACF"/>
    <a:srgbClr val="4AEE65"/>
    <a:srgbClr val="F3C9F3"/>
    <a:srgbClr val="E27AE2"/>
    <a:srgbClr val="DC5CD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A49383-EB4B-4F47-B33F-D0DDB80119AA}" type="datetimeFigureOut">
              <a:rPr lang="en-US" smtClean="0"/>
              <a:pPr/>
              <a:t>19-Feb-21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348714-7CC9-4202-9361-C2B04ADE332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cover dir="r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A49383-EB4B-4F47-B33F-D0DDB80119AA}" type="datetimeFigureOut">
              <a:rPr lang="en-US" smtClean="0"/>
              <a:pPr/>
              <a:t>19-Feb-21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348714-7CC9-4202-9361-C2B04ADE332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cover dir="r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A49383-EB4B-4F47-B33F-D0DDB80119AA}" type="datetimeFigureOut">
              <a:rPr lang="en-US" smtClean="0"/>
              <a:pPr/>
              <a:t>19-Feb-21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348714-7CC9-4202-9361-C2B04ADE332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cover dir="r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A49383-EB4B-4F47-B33F-D0DDB80119AA}" type="datetimeFigureOut">
              <a:rPr lang="en-US" smtClean="0"/>
              <a:pPr/>
              <a:t>19-Feb-21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348714-7CC9-4202-9361-C2B04ADE332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cover dir="r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A49383-EB4B-4F47-B33F-D0DDB80119AA}" type="datetimeFigureOut">
              <a:rPr lang="en-US" smtClean="0"/>
              <a:pPr/>
              <a:t>19-Feb-21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348714-7CC9-4202-9361-C2B04ADE332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cover dir="r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A49383-EB4B-4F47-B33F-D0DDB80119AA}" type="datetimeFigureOut">
              <a:rPr lang="en-US" smtClean="0"/>
              <a:pPr/>
              <a:t>19-Feb-21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348714-7CC9-4202-9361-C2B04ADE332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cover dir="r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A49383-EB4B-4F47-B33F-D0DDB80119AA}" type="datetimeFigureOut">
              <a:rPr lang="en-US" smtClean="0"/>
              <a:pPr/>
              <a:t>19-Feb-21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348714-7CC9-4202-9361-C2B04ADE332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cover dir="r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A49383-EB4B-4F47-B33F-D0DDB80119AA}" type="datetimeFigureOut">
              <a:rPr lang="en-US" smtClean="0"/>
              <a:pPr/>
              <a:t>19-Feb-21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348714-7CC9-4202-9361-C2B04ADE332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cover dir="r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A49383-EB4B-4F47-B33F-D0DDB80119AA}" type="datetimeFigureOut">
              <a:rPr lang="en-US" smtClean="0"/>
              <a:pPr/>
              <a:t>19-Feb-21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348714-7CC9-4202-9361-C2B04ADE332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cover dir="r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A49383-EB4B-4F47-B33F-D0DDB80119AA}" type="datetimeFigureOut">
              <a:rPr lang="en-US" smtClean="0"/>
              <a:pPr/>
              <a:t>19-Feb-21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348714-7CC9-4202-9361-C2B04ADE332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cover dir="r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A49383-EB4B-4F47-B33F-D0DDB80119AA}" type="datetimeFigureOut">
              <a:rPr lang="en-US" smtClean="0"/>
              <a:pPr/>
              <a:t>19-Feb-21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06348714-7CC9-4202-9361-C2B04ADE332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 spd="slow">
    <p:cover dir="r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43A49383-EB4B-4F47-B33F-D0DDB80119AA}" type="datetimeFigureOut">
              <a:rPr lang="en-US" smtClean="0"/>
              <a:pPr/>
              <a:t>19-Feb-21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06348714-7CC9-4202-9361-C2B04ADE3321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ransition spd="slow">
    <p:cover dir="ru"/>
  </p:transition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slideLayout" Target="../slideLayouts/slideLayout1.xml"/><Relationship Id="rId1" Type="http://schemas.openxmlformats.org/officeDocument/2006/relationships/audio" Target="file:///C:\Users\EX\Desktop\Dragan_Lakovi&#263;_-_Drugarstvo%5bgrabfrom.com%5d.mp3" TargetMode="External"/><Relationship Id="rId4" Type="http://schemas.openxmlformats.org/officeDocument/2006/relationships/image" Target="../media/image1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685800"/>
            <a:ext cx="7851648" cy="2133600"/>
          </a:xfrm>
        </p:spPr>
        <p:txBody>
          <a:bodyPr>
            <a:normAutofit/>
          </a:bodyPr>
          <a:lstStyle/>
          <a:p>
            <a:pPr algn="ctr"/>
            <a:r>
              <a:rPr lang="sr-Cyrl-RS" dirty="0" smtClean="0">
                <a:effectLst/>
                <a:latin typeface="+mn-lt"/>
              </a:rPr>
              <a:t>У свету постоји једно царство...</a:t>
            </a:r>
            <a:endParaRPr lang="en-US" dirty="0">
              <a:effectLst/>
              <a:latin typeface="+mn-lt"/>
            </a:endParaRPr>
          </a:p>
        </p:txBody>
      </p:sp>
      <p:pic>
        <p:nvPicPr>
          <p:cNvPr id="4" name="Picture 3" descr="images (1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52600" y="3200400"/>
            <a:ext cx="5867400" cy="304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5562600" y="228600"/>
            <a:ext cx="3200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r-Cyrl-RS" sz="2000" b="1" dirty="0" smtClean="0">
                <a:solidFill>
                  <a:schemeClr val="accent3">
                    <a:lumMod val="40000"/>
                    <a:lumOff val="60000"/>
                  </a:schemeClr>
                </a:solidFill>
              </a:rPr>
              <a:t>ОШ “Цветин Бркић” Глушци</a:t>
            </a:r>
            <a:endParaRPr lang="en-US" sz="2000" b="1" dirty="0">
              <a:solidFill>
                <a:schemeClr val="accent3">
                  <a:lumMod val="40000"/>
                  <a:lumOff val="60000"/>
                </a:schemeClr>
              </a:solidFill>
            </a:endParaRPr>
          </a:p>
        </p:txBody>
      </p:sp>
    </p:spTree>
  </p:cSld>
  <p:clrMapOvr>
    <a:masterClrMapping/>
  </p:clrMapOvr>
  <p:transition spd="slow">
    <p:checker dir="vert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381000"/>
            <a:ext cx="8077200" cy="6019800"/>
          </a:xfrm>
        </p:spPr>
        <p:txBody>
          <a:bodyPr/>
          <a:lstStyle/>
          <a:p>
            <a:pPr algn="ctr"/>
            <a:r>
              <a:rPr lang="sr-Cyrl-RS" sz="2400" b="1" dirty="0" smtClean="0">
                <a:solidFill>
                  <a:srgbClr val="66CCFF"/>
                </a:solidFill>
                <a:latin typeface="Constantia" pitchFamily="18" charset="0"/>
              </a:rPr>
              <a:t>Поштујући себе и друге, ствара се пријатно окружење у школи, код куће, на улици... Ствара се другарство.  И зато, дружите се, поштујте се, трудите се да разговарате са свима како бисте волели да други разговарају са вама. </a:t>
            </a:r>
          </a:p>
          <a:p>
            <a:pPr algn="ctr"/>
            <a:r>
              <a:rPr lang="sr-Cyrl-RS" sz="3200" b="1" dirty="0" smtClean="0">
                <a:solidFill>
                  <a:srgbClr val="66CCFF"/>
                </a:solidFill>
                <a:latin typeface="Constantia" pitchFamily="18" charset="0"/>
              </a:rPr>
              <a:t>Чувајте своје другове и другарство, јер је уз другарсво детињство потпуно!</a:t>
            </a:r>
            <a:endParaRPr lang="en-US" sz="3200" b="1" dirty="0" smtClean="0">
              <a:solidFill>
                <a:srgbClr val="66CCFF"/>
              </a:solidFill>
              <a:latin typeface="Constantia" pitchFamily="18" charset="0"/>
            </a:endParaRPr>
          </a:p>
          <a:p>
            <a:pPr algn="l"/>
            <a:endParaRPr lang="en-US" dirty="0"/>
          </a:p>
        </p:txBody>
      </p:sp>
      <p:pic>
        <p:nvPicPr>
          <p:cNvPr id="5" name="Picture 4" descr="преузимање (6)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71600" y="3886200"/>
            <a:ext cx="6705600" cy="2667000"/>
          </a:xfrm>
          <a:prstGeom prst="rect">
            <a:avLst/>
          </a:prstGeom>
        </p:spPr>
      </p:pic>
      <p:pic>
        <p:nvPicPr>
          <p:cNvPr id="7" name="Dragan_Laković_-_Drugarstvo[grabfrom.com]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/>
          <a:stretch>
            <a:fillRect/>
          </a:stretch>
        </p:blipFill>
        <p:spPr>
          <a:xfrm>
            <a:off x="8458200" y="6096000"/>
            <a:ext cx="304800" cy="304800"/>
          </a:xfrm>
          <a:prstGeom prst="rect">
            <a:avLst/>
          </a:prstGeom>
        </p:spPr>
      </p:pic>
    </p:spTree>
  </p:cSld>
  <p:clrMapOvr>
    <a:masterClrMapping/>
  </p:clrMapOvr>
  <p:transition spd="slow"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3939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609600"/>
            <a:ext cx="7851648" cy="1828800"/>
          </a:xfrm>
        </p:spPr>
        <p:txBody>
          <a:bodyPr>
            <a:normAutofit fontScale="90000"/>
          </a:bodyPr>
          <a:lstStyle/>
          <a:p>
            <a:pPr algn="ctr"/>
            <a:r>
              <a:rPr lang="sr-Cyrl-RS" dirty="0" smtClean="0">
                <a:solidFill>
                  <a:schemeClr val="tx2"/>
                </a:solidFill>
                <a:latin typeface="Constantia" pitchFamily="18" charset="0"/>
              </a:rPr>
              <a:t>Другарство је нешто најбитније у животу сваког детета</a:t>
            </a:r>
            <a:endParaRPr lang="en-US" dirty="0">
              <a:solidFill>
                <a:schemeClr val="tx2"/>
              </a:solidFill>
              <a:latin typeface="Constantia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2667000"/>
            <a:ext cx="7854696" cy="2895600"/>
          </a:xfrm>
        </p:spPr>
        <p:txBody>
          <a:bodyPr/>
          <a:lstStyle/>
          <a:p>
            <a:pPr algn="l"/>
            <a:r>
              <a:rPr lang="sr-Cyrl-RS" b="1" dirty="0" smtClean="0">
                <a:solidFill>
                  <a:schemeClr val="tx2"/>
                </a:solidFill>
              </a:rPr>
              <a:t>У школи, поред тога што се образујемо и васпитавамо, стичемо дугове и другарице и то је један од најважнијих периода у нашем животу</a:t>
            </a:r>
            <a:r>
              <a:rPr lang="sr-Cyrl-RS" dirty="0" smtClean="0"/>
              <a:t>.</a:t>
            </a:r>
            <a:endParaRPr lang="en-US" dirty="0"/>
          </a:p>
        </p:txBody>
      </p:sp>
      <p:pic>
        <p:nvPicPr>
          <p:cNvPr id="5" name="Picture 4" descr="images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81200" y="4114800"/>
            <a:ext cx="5105400" cy="2514600"/>
          </a:xfrm>
          <a:prstGeom prst="rect">
            <a:avLst/>
          </a:prstGeom>
        </p:spPr>
      </p:pic>
    </p:spTree>
  </p:cSld>
  <p:clrMapOvr>
    <a:masterClrMapping/>
  </p:clrMapOvr>
  <p:transition spd="slow">
    <p:blinds dir="vert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304800"/>
            <a:ext cx="7851648" cy="914400"/>
          </a:xfrm>
        </p:spPr>
        <p:txBody>
          <a:bodyPr/>
          <a:lstStyle/>
          <a:p>
            <a:pPr algn="ctr"/>
            <a:r>
              <a:rPr lang="sr-Cyrl-RS" dirty="0" smtClean="0">
                <a:solidFill>
                  <a:srgbClr val="DC5CDC"/>
                </a:solidFill>
                <a:latin typeface="Constantia" pitchFamily="18" charset="0"/>
              </a:rPr>
              <a:t>Како бити добар друг?</a:t>
            </a:r>
            <a:endParaRPr lang="en-US" dirty="0">
              <a:solidFill>
                <a:srgbClr val="DC5CDC"/>
              </a:solidFill>
              <a:latin typeface="Constantia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1447800"/>
            <a:ext cx="8305800" cy="4648200"/>
          </a:xfrm>
        </p:spPr>
        <p:txBody>
          <a:bodyPr>
            <a:normAutofit lnSpcReduction="10000"/>
          </a:bodyPr>
          <a:lstStyle/>
          <a:p>
            <a:pPr algn="l">
              <a:buClr>
                <a:srgbClr val="DC5CDC"/>
              </a:buClr>
              <a:buFont typeface="Wingdings" pitchFamily="2" charset="2"/>
              <a:buChar char="v"/>
            </a:pPr>
            <a:r>
              <a:rPr lang="sr-Cyrl-RS" sz="2800" b="1" dirty="0" smtClean="0">
                <a:solidFill>
                  <a:srgbClr val="F3C9F3"/>
                </a:solidFill>
              </a:rPr>
              <a:t>Другови поштују мишљење, ставове, идеје, начин живота својих другова (толеранција);</a:t>
            </a:r>
          </a:p>
          <a:p>
            <a:pPr algn="l">
              <a:buClr>
                <a:srgbClr val="DC5CDC"/>
              </a:buClr>
              <a:buFont typeface="Wingdings" pitchFamily="2" charset="2"/>
              <a:buChar char="v"/>
            </a:pPr>
            <a:r>
              <a:rPr lang="sr-Cyrl-RS" sz="2800" b="1" dirty="0" smtClean="0">
                <a:solidFill>
                  <a:srgbClr val="F3C9F3"/>
                </a:solidFill>
              </a:rPr>
              <a:t>Другови се труде да увек разговарају лепо, без вређања и свађе (ненасилна комуникација);</a:t>
            </a:r>
          </a:p>
          <a:p>
            <a:pPr algn="l">
              <a:buClr>
                <a:srgbClr val="DC5CDC"/>
              </a:buClr>
              <a:buFont typeface="Wingdings" pitchFamily="2" charset="2"/>
              <a:buChar char="v"/>
            </a:pPr>
            <a:r>
              <a:rPr lang="sr-Cyrl-RS" sz="2800" b="1" dirty="0" smtClean="0">
                <a:solidFill>
                  <a:srgbClr val="F3C9F3"/>
                </a:solidFill>
              </a:rPr>
              <a:t>Другови штите једни друге;</a:t>
            </a:r>
          </a:p>
          <a:p>
            <a:pPr algn="l">
              <a:buClr>
                <a:srgbClr val="DC5CDC"/>
              </a:buClr>
              <a:buFont typeface="Wingdings" pitchFamily="2" charset="2"/>
              <a:buChar char="v"/>
            </a:pPr>
            <a:r>
              <a:rPr lang="sr-Cyrl-RS" sz="2800" b="1" dirty="0" smtClean="0">
                <a:solidFill>
                  <a:srgbClr val="F3C9F3"/>
                </a:solidFill>
              </a:rPr>
              <a:t>Другови се труде да помажу једни другима;</a:t>
            </a:r>
          </a:p>
          <a:p>
            <a:pPr algn="l">
              <a:buClr>
                <a:srgbClr val="DC5CDC"/>
              </a:buClr>
              <a:buFont typeface="Wingdings" pitchFamily="2" charset="2"/>
              <a:buChar char="v"/>
            </a:pPr>
            <a:r>
              <a:rPr lang="sr-Cyrl-RS" sz="2800" b="1" dirty="0" smtClean="0">
                <a:solidFill>
                  <a:srgbClr val="F3C9F3"/>
                </a:solidFill>
              </a:rPr>
              <a:t>Другови су искрени једни </a:t>
            </a:r>
          </a:p>
          <a:p>
            <a:pPr algn="l">
              <a:buClr>
                <a:srgbClr val="DC5CDC"/>
              </a:buClr>
            </a:pPr>
            <a:r>
              <a:rPr lang="sr-Cyrl-RS" sz="2800" b="1" dirty="0" smtClean="0">
                <a:solidFill>
                  <a:srgbClr val="F3C9F3"/>
                </a:solidFill>
              </a:rPr>
              <a:t>према другима; </a:t>
            </a:r>
          </a:p>
          <a:p>
            <a:pPr algn="l">
              <a:buClr>
                <a:srgbClr val="DC5CDC"/>
              </a:buClr>
              <a:buFont typeface="Wingdings" pitchFamily="2" charset="2"/>
              <a:buChar char="v"/>
            </a:pPr>
            <a:r>
              <a:rPr lang="sr-Cyrl-RS" sz="2800" b="1" dirty="0" smtClean="0">
                <a:solidFill>
                  <a:srgbClr val="F3C9F3"/>
                </a:solidFill>
              </a:rPr>
              <a:t>Другови чувају тајне.</a:t>
            </a:r>
          </a:p>
          <a:p>
            <a:pPr algn="l">
              <a:buClr>
                <a:srgbClr val="DC5CDC"/>
              </a:buClr>
              <a:buFont typeface="Wingdings" pitchFamily="2" charset="2"/>
              <a:buChar char="v"/>
            </a:pPr>
            <a:endParaRPr lang="sr-Cyrl-RS" sz="2800" b="1" dirty="0" smtClean="0">
              <a:solidFill>
                <a:srgbClr val="E27AE2"/>
              </a:solidFill>
            </a:endParaRPr>
          </a:p>
          <a:p>
            <a:pPr algn="l">
              <a:buClr>
                <a:srgbClr val="DC5CDC"/>
              </a:buClr>
              <a:buFont typeface="Wingdings" pitchFamily="2" charset="2"/>
              <a:buChar char="v"/>
            </a:pPr>
            <a:endParaRPr lang="sr-Cyrl-RS" sz="2800" b="1" dirty="0" smtClean="0">
              <a:solidFill>
                <a:srgbClr val="E27AE2"/>
              </a:solidFill>
            </a:endParaRPr>
          </a:p>
          <a:p>
            <a:pPr algn="l">
              <a:buClr>
                <a:srgbClr val="DC5CDC"/>
              </a:buClr>
              <a:buFont typeface="Wingdings" pitchFamily="2" charset="2"/>
              <a:buChar char="v"/>
            </a:pPr>
            <a:endParaRPr lang="sr-Cyrl-RS" sz="2800" b="1" dirty="0" smtClean="0">
              <a:solidFill>
                <a:srgbClr val="E27AE2"/>
              </a:solidFill>
            </a:endParaRPr>
          </a:p>
          <a:p>
            <a:pPr algn="l">
              <a:buClr>
                <a:srgbClr val="DC5CDC"/>
              </a:buClr>
              <a:buFont typeface="Wingdings" pitchFamily="2" charset="2"/>
              <a:buChar char="v"/>
            </a:pPr>
            <a:endParaRPr lang="en-US" dirty="0"/>
          </a:p>
        </p:txBody>
      </p:sp>
      <p:pic>
        <p:nvPicPr>
          <p:cNvPr id="4" name="Picture 3" descr="images (3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91200" y="4724400"/>
            <a:ext cx="2971800" cy="1876425"/>
          </a:xfrm>
          <a:prstGeom prst="rect">
            <a:avLst/>
          </a:prstGeom>
        </p:spPr>
      </p:pic>
    </p:spTree>
  </p:cSld>
  <p:clrMapOvr>
    <a:masterClrMapping/>
  </p:clrMapOvr>
  <p:transition spd="slow">
    <p:cover dir="rd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381000"/>
            <a:ext cx="8229600" cy="1066800"/>
          </a:xfrm>
        </p:spPr>
        <p:txBody>
          <a:bodyPr>
            <a:normAutofit/>
          </a:bodyPr>
          <a:lstStyle/>
          <a:p>
            <a:pPr algn="l"/>
            <a:r>
              <a:rPr lang="sr-Cyrl-RS" dirty="0" smtClean="0">
                <a:solidFill>
                  <a:srgbClr val="FFFF00"/>
                </a:solidFill>
                <a:latin typeface="Constantia" pitchFamily="18" charset="0"/>
              </a:rPr>
              <a:t>Шта је то толеранција?</a:t>
            </a:r>
            <a:endParaRPr lang="en-US" dirty="0">
              <a:solidFill>
                <a:srgbClr val="FFFF00"/>
              </a:solidFill>
              <a:latin typeface="Constantia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1905000"/>
            <a:ext cx="7854696" cy="4572000"/>
          </a:xfrm>
        </p:spPr>
        <p:txBody>
          <a:bodyPr/>
          <a:lstStyle/>
          <a:p>
            <a:pPr algn="l">
              <a:buClr>
                <a:srgbClr val="FFFF00"/>
              </a:buClr>
            </a:pPr>
            <a:r>
              <a:rPr lang="sr-Cyrl-RS" b="1" dirty="0" smtClean="0">
                <a:solidFill>
                  <a:srgbClr val="FFFF00"/>
                </a:solidFill>
              </a:rPr>
              <a:t>Толеранцију можемо дефинисати као прихватање и уважавање туђих ставова, идеја, мишљења и начина живота. Укратко, толеранција значи прихватање различитости.</a:t>
            </a:r>
          </a:p>
        </p:txBody>
      </p:sp>
      <p:pic>
        <p:nvPicPr>
          <p:cNvPr id="4" name="Picture 3" descr="преузимање (2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43000" y="3962400"/>
            <a:ext cx="3352800" cy="2511364"/>
          </a:xfrm>
          <a:prstGeom prst="rect">
            <a:avLst/>
          </a:prstGeom>
        </p:spPr>
      </p:pic>
      <p:pic>
        <p:nvPicPr>
          <p:cNvPr id="5" name="Picture 4" descr="преузимање (3)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38800" y="3962400"/>
            <a:ext cx="2514600" cy="2503424"/>
          </a:xfrm>
          <a:prstGeom prst="rect">
            <a:avLst/>
          </a:prstGeom>
        </p:spPr>
      </p:pic>
    </p:spTree>
  </p:cSld>
  <p:clrMapOvr>
    <a:masterClrMapping/>
  </p:clrMapOvr>
  <p:transition spd="slow">
    <p:cover dir="r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04800"/>
            <a:ext cx="7851648" cy="1066800"/>
          </a:xfrm>
        </p:spPr>
        <p:txBody>
          <a:bodyPr>
            <a:normAutofit fontScale="90000"/>
          </a:bodyPr>
          <a:lstStyle/>
          <a:p>
            <a:pPr algn="ctr"/>
            <a:r>
              <a:rPr lang="sr-Cyrl-RS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Сви смо ми различити...</a:t>
            </a:r>
            <a:endParaRPr lang="en-US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tantia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1600200"/>
            <a:ext cx="7854696" cy="4572000"/>
          </a:xfrm>
        </p:spPr>
        <p:txBody>
          <a:bodyPr/>
          <a:lstStyle/>
          <a:p>
            <a:pPr algn="l"/>
            <a:r>
              <a:rPr lang="sr-Cyrl-RS" b="1" dirty="0" smtClean="0">
                <a:solidFill>
                  <a:srgbClr val="FFC000"/>
                </a:solidFill>
              </a:rPr>
              <a:t>...И зато треба да прихватамо и поштујемо различитости. </a:t>
            </a:r>
          </a:p>
          <a:p>
            <a:pPr algn="l"/>
            <a:r>
              <a:rPr lang="sr-Cyrl-RS" b="1" dirty="0" smtClean="0">
                <a:solidFill>
                  <a:srgbClr val="FFC000"/>
                </a:solidFill>
              </a:rPr>
              <a:t>...И зато треба да ценимо туђе мишљење, ставове, идеје. </a:t>
            </a:r>
          </a:p>
          <a:p>
            <a:pPr algn="l"/>
            <a:r>
              <a:rPr lang="sr-Cyrl-RS" b="1" dirty="0" smtClean="0">
                <a:solidFill>
                  <a:srgbClr val="FFC000"/>
                </a:solidFill>
              </a:rPr>
              <a:t>...И зато треба да поштујемо туђе изборе и начин живота. </a:t>
            </a:r>
          </a:p>
          <a:p>
            <a:pPr algn="ctr"/>
            <a:r>
              <a:rPr lang="sr-Cyrl-RS" b="1" dirty="0" smtClean="0">
                <a:solidFill>
                  <a:srgbClr val="FFC000"/>
                </a:solidFill>
              </a:rPr>
              <a:t>ТАКО СЕ ПОНАШАЈУ ПРАВИ ДРУГОВИ!</a:t>
            </a:r>
          </a:p>
          <a:p>
            <a:pPr algn="ctr"/>
            <a:endParaRPr lang="sr-Cyrl-RS" b="1" dirty="0" smtClean="0">
              <a:solidFill>
                <a:srgbClr val="FFC000"/>
              </a:solidFill>
            </a:endParaRPr>
          </a:p>
        </p:txBody>
      </p:sp>
      <p:pic>
        <p:nvPicPr>
          <p:cNvPr id="5" name="Picture 4" descr="преузимање (4).jpg"/>
          <p:cNvPicPr>
            <a:picLocks noChangeAspect="1"/>
          </p:cNvPicPr>
          <p:nvPr/>
        </p:nvPicPr>
        <p:blipFill>
          <a:blip r:embed="rId2"/>
          <a:srcRect b="10031"/>
          <a:stretch>
            <a:fillRect/>
          </a:stretch>
        </p:blipFill>
        <p:spPr>
          <a:xfrm>
            <a:off x="2286000" y="4953000"/>
            <a:ext cx="4343400" cy="16002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ransition spd="slow">
    <p:randomBar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304800"/>
            <a:ext cx="8991600" cy="762000"/>
          </a:xfrm>
        </p:spPr>
        <p:txBody>
          <a:bodyPr>
            <a:normAutofit fontScale="90000"/>
          </a:bodyPr>
          <a:lstStyle/>
          <a:p>
            <a:pPr algn="ctr"/>
            <a:r>
              <a:rPr lang="sr-Cyrl-RS" dirty="0" smtClean="0">
                <a:solidFill>
                  <a:srgbClr val="4AEE65"/>
                </a:solidFill>
                <a:latin typeface="Constantia" pitchFamily="18" charset="0"/>
              </a:rPr>
              <a:t>Ненасилна комуникација</a:t>
            </a:r>
            <a:endParaRPr lang="en-US" dirty="0">
              <a:solidFill>
                <a:srgbClr val="4AEE65"/>
              </a:solidFill>
              <a:latin typeface="Constantia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1295400"/>
            <a:ext cx="8153400" cy="5181600"/>
          </a:xfrm>
        </p:spPr>
        <p:txBody>
          <a:bodyPr>
            <a:normAutofit/>
          </a:bodyPr>
          <a:lstStyle/>
          <a:p>
            <a:pPr algn="l"/>
            <a:r>
              <a:rPr lang="sr-Cyrl-RS" sz="2800" dirty="0" smtClean="0">
                <a:solidFill>
                  <a:srgbClr val="C6FACF"/>
                </a:solidFill>
              </a:rPr>
              <a:t>Ненасилна комуникација се може описати као комуникација која се одвија кроз уважавање саговорника и себе и кроз коју се не испољава бес.</a:t>
            </a:r>
          </a:p>
          <a:p>
            <a:pPr algn="l"/>
            <a:r>
              <a:rPr lang="sr-Cyrl-RS" sz="2800" dirty="0" smtClean="0">
                <a:solidFill>
                  <a:srgbClr val="C6FACF"/>
                </a:solidFill>
              </a:rPr>
              <a:t>Кроз ненасилну комуникацију се чува добар однос са саговорником, а уважава се достојанство оба саговорника.</a:t>
            </a:r>
          </a:p>
          <a:p>
            <a:pPr algn="l"/>
            <a:r>
              <a:rPr lang="sr-Cyrl-RS" sz="2800" dirty="0" smtClean="0">
                <a:solidFill>
                  <a:srgbClr val="C6FACF"/>
                </a:solidFill>
              </a:rPr>
              <a:t>Кроз ненасилну комуникацију се испољавају сопствене потребе и осећања  и уважавају се туђа. Ненасилна комуникација се базира на међусобној искрености.</a:t>
            </a:r>
          </a:p>
          <a:p>
            <a:pPr algn="l"/>
            <a:endParaRPr lang="en-US" sz="2800" dirty="0">
              <a:solidFill>
                <a:srgbClr val="C6FACF"/>
              </a:solidFill>
            </a:endParaRPr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533400"/>
            <a:ext cx="8001000" cy="990600"/>
          </a:xfrm>
        </p:spPr>
        <p:txBody>
          <a:bodyPr>
            <a:noAutofit/>
          </a:bodyPr>
          <a:lstStyle/>
          <a:p>
            <a:pPr algn="ctr"/>
            <a:r>
              <a:rPr lang="sr-Cyrl-RS" sz="4000" dirty="0" smtClean="0">
                <a:solidFill>
                  <a:srgbClr val="FAFA38"/>
                </a:solidFill>
                <a:latin typeface="Broadway" pitchFamily="82" charset="0"/>
              </a:rPr>
              <a:t>Основу ненасилне комуникације чине следеће идеје:</a:t>
            </a:r>
            <a:endParaRPr lang="en-US" sz="4000" dirty="0">
              <a:solidFill>
                <a:srgbClr val="FAFA38"/>
              </a:solidFill>
              <a:latin typeface="Broadway" pitchFamily="82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1752600"/>
            <a:ext cx="8153400" cy="4419600"/>
          </a:xfrm>
        </p:spPr>
        <p:txBody>
          <a:bodyPr>
            <a:normAutofit/>
          </a:bodyPr>
          <a:lstStyle/>
          <a:p>
            <a:pPr algn="l"/>
            <a:r>
              <a:rPr lang="ru-RU" b="1" dirty="0" smtClean="0">
                <a:solidFill>
                  <a:srgbClr val="FFFC84"/>
                </a:solidFill>
              </a:rPr>
              <a:t>Сви имају потребе које желе остваре, или им у томе треба помоћ других особа;</a:t>
            </a:r>
          </a:p>
          <a:p>
            <a:pPr algn="l"/>
            <a:r>
              <a:rPr lang="ru-RU" b="1" dirty="0" smtClean="0">
                <a:solidFill>
                  <a:srgbClr val="FFFC84"/>
                </a:solidFill>
              </a:rPr>
              <a:t>Осећања често служе као јасан показатељ да ли су жеље и потребе испуњене;</a:t>
            </a:r>
          </a:p>
          <a:p>
            <a:pPr algn="l"/>
            <a:r>
              <a:rPr lang="ru-RU" b="1" dirty="0" smtClean="0">
                <a:solidFill>
                  <a:srgbClr val="FFFC84"/>
                </a:solidFill>
              </a:rPr>
              <a:t>Посматрање људи и њихових поступака указује на то како им се може помоћи;</a:t>
            </a:r>
          </a:p>
          <a:p>
            <a:pPr algn="l"/>
            <a:r>
              <a:rPr lang="ru-RU" b="1" dirty="0" smtClean="0">
                <a:solidFill>
                  <a:srgbClr val="FFFC84"/>
                </a:solidFill>
              </a:rPr>
              <a:t>Искрена молба је најдиректнији начин да се да другима до знања шта особа </a:t>
            </a:r>
          </a:p>
          <a:p>
            <a:pPr algn="l"/>
            <a:r>
              <a:rPr lang="ru-RU" b="1" dirty="0" smtClean="0">
                <a:solidFill>
                  <a:srgbClr val="FFFC84"/>
                </a:solidFill>
              </a:rPr>
              <a:t>осећа и које су њене потребе.</a:t>
            </a:r>
            <a:endParaRPr lang="en-US" b="1" dirty="0">
              <a:solidFill>
                <a:srgbClr val="FFFC84"/>
              </a:solidFill>
              <a:latin typeface="Broadway" pitchFamily="82" charset="0"/>
            </a:endParaRPr>
          </a:p>
        </p:txBody>
      </p:sp>
      <p:pic>
        <p:nvPicPr>
          <p:cNvPr id="4" name="Picture 3" descr="преузимање (1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86400" y="4953000"/>
            <a:ext cx="3276600" cy="1704975"/>
          </a:xfrm>
          <a:prstGeom prst="rect">
            <a:avLst/>
          </a:prstGeom>
        </p:spPr>
      </p:pic>
    </p:spTree>
  </p:cSld>
  <p:clrMapOvr>
    <a:masterClrMapping/>
  </p:clrMapOvr>
  <p:transition spd="slow">
    <p:wheel spokes="8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457200"/>
            <a:ext cx="8305800" cy="1066800"/>
          </a:xfrm>
        </p:spPr>
        <p:txBody>
          <a:bodyPr>
            <a:normAutofit fontScale="90000"/>
          </a:bodyPr>
          <a:lstStyle/>
          <a:p>
            <a:pPr algn="ctr"/>
            <a:r>
              <a:rPr lang="sr-Cyrl-RS" dirty="0" smtClean="0">
                <a:solidFill>
                  <a:srgbClr val="9999FF"/>
                </a:solidFill>
                <a:latin typeface="Constantia" pitchFamily="18" charset="0"/>
              </a:rPr>
              <a:t>Како остварити ненасилну комуникацију?</a:t>
            </a:r>
            <a:endParaRPr lang="en-US" dirty="0">
              <a:solidFill>
                <a:srgbClr val="9999FF"/>
              </a:solidFill>
              <a:latin typeface="Constantia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1524000"/>
            <a:ext cx="8077200" cy="4876800"/>
          </a:xfrm>
        </p:spPr>
        <p:txBody>
          <a:bodyPr>
            <a:normAutofit/>
          </a:bodyPr>
          <a:lstStyle/>
          <a:p>
            <a:pPr algn="l">
              <a:buClr>
                <a:srgbClr val="CCECFF"/>
              </a:buClr>
              <a:buFont typeface="Wingdings" pitchFamily="2" charset="2"/>
              <a:buChar char="ü"/>
            </a:pPr>
            <a:r>
              <a:rPr lang="sr-Cyrl-RS" sz="2800" b="1" dirty="0" smtClean="0">
                <a:solidFill>
                  <a:srgbClr val="CCECFF"/>
                </a:solidFill>
              </a:rPr>
              <a:t>Рећи шта се жели, или шта је потребно;</a:t>
            </a:r>
          </a:p>
          <a:p>
            <a:pPr algn="l">
              <a:buClr>
                <a:srgbClr val="CCECFF"/>
              </a:buClr>
              <a:buFont typeface="Wingdings" pitchFamily="2" charset="2"/>
              <a:buChar char="ü"/>
            </a:pPr>
            <a:r>
              <a:rPr lang="sr-Cyrl-RS" sz="2800" b="1" dirty="0" smtClean="0">
                <a:solidFill>
                  <a:srgbClr val="CCECFF"/>
                </a:solidFill>
              </a:rPr>
              <a:t>Говорити јасно и конкретно;</a:t>
            </a:r>
          </a:p>
          <a:p>
            <a:pPr algn="l">
              <a:buClr>
                <a:srgbClr val="CCECFF"/>
              </a:buClr>
              <a:buFont typeface="Wingdings" pitchFamily="2" charset="2"/>
              <a:buChar char="ü"/>
            </a:pPr>
            <a:r>
              <a:rPr lang="sr-Cyrl-RS" sz="2800" b="1" dirty="0" smtClean="0">
                <a:solidFill>
                  <a:srgbClr val="CCECFF"/>
                </a:solidFill>
              </a:rPr>
              <a:t>Поступци који се траже од других морају бити јасни;</a:t>
            </a:r>
          </a:p>
          <a:p>
            <a:pPr algn="l">
              <a:buClr>
                <a:srgbClr val="CCECFF"/>
              </a:buClr>
              <a:buFont typeface="Wingdings" pitchFamily="2" charset="2"/>
              <a:buChar char="ü"/>
            </a:pPr>
            <a:r>
              <a:rPr lang="sr-Cyrl-RS" sz="2800" b="1" dirty="0" smtClean="0">
                <a:solidFill>
                  <a:srgbClr val="CCECFF"/>
                </a:solidFill>
              </a:rPr>
              <a:t>Говори се само о чињеницама, а не о личном доживљају тих чињеница или ситуације;</a:t>
            </a:r>
          </a:p>
          <a:p>
            <a:pPr algn="l">
              <a:buClr>
                <a:srgbClr val="CCECFF"/>
              </a:buClr>
              <a:buFont typeface="Wingdings" pitchFamily="2" charset="2"/>
              <a:buChar char="ü"/>
            </a:pPr>
            <a:r>
              <a:rPr lang="sr-Cyrl-RS" sz="2800" b="1" dirty="0" smtClean="0">
                <a:solidFill>
                  <a:srgbClr val="CCECFF"/>
                </a:solidFill>
              </a:rPr>
              <a:t>У разговору се показују лична осећања и доживљај одређене ситуације;</a:t>
            </a:r>
          </a:p>
          <a:p>
            <a:pPr algn="l">
              <a:buClr>
                <a:srgbClr val="CCECFF"/>
              </a:buClr>
              <a:buFont typeface="Wingdings" pitchFamily="2" charset="2"/>
              <a:buChar char="ü"/>
            </a:pPr>
            <a:r>
              <a:rPr lang="sr-Cyrl-RS" sz="2800" b="1" dirty="0" smtClean="0">
                <a:solidFill>
                  <a:srgbClr val="CCECFF"/>
                </a:solidFill>
              </a:rPr>
              <a:t>Уважавају се и слушају туђе потребе, жеље, мисли и осећања.</a:t>
            </a:r>
            <a:endParaRPr lang="en-US" sz="2800" b="1" dirty="0">
              <a:solidFill>
                <a:srgbClr val="CCECFF"/>
              </a:solidFill>
            </a:endParaRPr>
          </a:p>
        </p:txBody>
      </p:sp>
    </p:spTree>
  </p:cSld>
  <p:clrMapOvr>
    <a:masterClrMapping/>
  </p:clrMapOvr>
  <p:transition spd="slow">
    <p:plus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609600"/>
            <a:ext cx="8153400" cy="5638800"/>
          </a:xfrm>
        </p:spPr>
        <p:txBody>
          <a:bodyPr/>
          <a:lstStyle/>
          <a:p>
            <a:pPr algn="l"/>
            <a:r>
              <a:rPr lang="sr-Cyrl-RS" b="1" dirty="0" smtClean="0">
                <a:solidFill>
                  <a:srgbClr val="CCECFF"/>
                </a:solidFill>
              </a:rPr>
              <a:t>За остваривање ненасилне комуникације је потребна вежба, али то не би требало никог да обесхрабри. Вежба и труд се исплате, када се научи да се кроз разговор изразе и поштују туђе потребе, жеље, осећања, а одржи се позитиван однос између саговорника</a:t>
            </a:r>
            <a:r>
              <a:rPr lang="sr-Cyrl-RS" dirty="0" smtClean="0">
                <a:solidFill>
                  <a:srgbClr val="CCECFF"/>
                </a:solidFill>
              </a:rPr>
              <a:t>.</a:t>
            </a:r>
          </a:p>
          <a:p>
            <a:pPr algn="l"/>
            <a:endParaRPr lang="en-US" dirty="0">
              <a:solidFill>
                <a:srgbClr val="CCECFF"/>
              </a:solidFill>
            </a:endParaRPr>
          </a:p>
        </p:txBody>
      </p:sp>
      <p:pic>
        <p:nvPicPr>
          <p:cNvPr id="4" name="Picture 3" descr="images (4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48200" y="3200400"/>
            <a:ext cx="3925211" cy="3048000"/>
          </a:xfrm>
          <a:prstGeom prst="rect">
            <a:avLst/>
          </a:prstGeom>
        </p:spPr>
      </p:pic>
      <p:pic>
        <p:nvPicPr>
          <p:cNvPr id="5" name="Picture 4" descr="преузимање (5)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" y="3352800"/>
            <a:ext cx="3352800" cy="2819400"/>
          </a:xfrm>
          <a:prstGeom prst="rect">
            <a:avLst/>
          </a:prstGeom>
        </p:spPr>
      </p:pic>
    </p:spTree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463</TotalTime>
  <Words>493</Words>
  <Application>Microsoft Office PowerPoint</Application>
  <PresentationFormat>On-screen Show (4:3)</PresentationFormat>
  <Paragraphs>41</Paragraphs>
  <Slides>10</Slides>
  <Notes>0</Notes>
  <HiddenSlides>0</HiddenSlides>
  <MMClips>1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Flow</vt:lpstr>
      <vt:lpstr>У свету постоји једно царство...</vt:lpstr>
      <vt:lpstr>Другарство је нешто најбитније у животу сваког детета</vt:lpstr>
      <vt:lpstr>Како бити добар друг?</vt:lpstr>
      <vt:lpstr>Шта је то толеранција?</vt:lpstr>
      <vt:lpstr>Сви смо ми различити...</vt:lpstr>
      <vt:lpstr>Ненасилна комуникација</vt:lpstr>
      <vt:lpstr>Основу ненасилне комуникације чине следеће идеје:</vt:lpstr>
      <vt:lpstr>Како остварити ненасилну комуникацију?</vt:lpstr>
      <vt:lpstr>Slide 9</vt:lpstr>
      <vt:lpstr>Slide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EX</dc:creator>
  <cp:lastModifiedBy>EX</cp:lastModifiedBy>
  <cp:revision>52</cp:revision>
  <dcterms:created xsi:type="dcterms:W3CDTF">2021-02-18T11:03:01Z</dcterms:created>
  <dcterms:modified xsi:type="dcterms:W3CDTF">2021-02-19T13:46:52Z</dcterms:modified>
</cp:coreProperties>
</file>